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7"/>
  </p:notesMasterIdLst>
  <p:handoutMasterIdLst>
    <p:handoutMasterId r:id="rId48"/>
  </p:handoutMasterIdLst>
  <p:sldIdLst>
    <p:sldId id="273" r:id="rId6"/>
    <p:sldId id="274" r:id="rId7"/>
    <p:sldId id="275" r:id="rId8"/>
    <p:sldId id="396" r:id="rId9"/>
    <p:sldId id="397" r:id="rId10"/>
    <p:sldId id="402" r:id="rId11"/>
    <p:sldId id="399" r:id="rId12"/>
    <p:sldId id="400" r:id="rId13"/>
    <p:sldId id="401" r:id="rId14"/>
    <p:sldId id="382" r:id="rId15"/>
    <p:sldId id="403" r:id="rId16"/>
    <p:sldId id="404" r:id="rId17"/>
    <p:sldId id="405" r:id="rId18"/>
    <p:sldId id="406" r:id="rId19"/>
    <p:sldId id="385" r:id="rId20"/>
    <p:sldId id="392" r:id="rId21"/>
    <p:sldId id="409" r:id="rId22"/>
    <p:sldId id="410" r:id="rId23"/>
    <p:sldId id="411" r:id="rId24"/>
    <p:sldId id="412" r:id="rId25"/>
    <p:sldId id="418" r:id="rId26"/>
    <p:sldId id="419" r:id="rId27"/>
    <p:sldId id="415" r:id="rId28"/>
    <p:sldId id="416" r:id="rId29"/>
    <p:sldId id="420" r:id="rId30"/>
    <p:sldId id="414" r:id="rId31"/>
    <p:sldId id="372" r:id="rId32"/>
    <p:sldId id="383" r:id="rId33"/>
    <p:sldId id="390" r:id="rId34"/>
    <p:sldId id="371" r:id="rId35"/>
    <p:sldId id="373" r:id="rId36"/>
    <p:sldId id="384" r:id="rId37"/>
    <p:sldId id="364" r:id="rId38"/>
    <p:sldId id="365" r:id="rId39"/>
    <p:sldId id="328" r:id="rId40"/>
    <p:sldId id="424" r:id="rId41"/>
    <p:sldId id="341" r:id="rId42"/>
    <p:sldId id="426" r:id="rId43"/>
    <p:sldId id="288" r:id="rId44"/>
    <p:sldId id="335" r:id="rId45"/>
    <p:sldId id="417" r:id="rId46"/>
  </p:sldIdLst>
  <p:sldSz cx="12192000" cy="6858000"/>
  <p:notesSz cx="6858000" cy="9296400"/>
  <p:custDataLst>
    <p:tags r:id="rId49"/>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96"/>
            <p14:sldId id="397"/>
            <p14:sldId id="402"/>
            <p14:sldId id="399"/>
            <p14:sldId id="400"/>
            <p14:sldId id="401"/>
            <p14:sldId id="382"/>
            <p14:sldId id="403"/>
            <p14:sldId id="404"/>
            <p14:sldId id="405"/>
            <p14:sldId id="406"/>
            <p14:sldId id="385"/>
            <p14:sldId id="392"/>
            <p14:sldId id="409"/>
            <p14:sldId id="410"/>
            <p14:sldId id="411"/>
            <p14:sldId id="412"/>
            <p14:sldId id="418"/>
            <p14:sldId id="419"/>
            <p14:sldId id="415"/>
            <p14:sldId id="416"/>
            <p14:sldId id="420"/>
            <p14:sldId id="414"/>
            <p14:sldId id="372"/>
            <p14:sldId id="383"/>
            <p14:sldId id="390"/>
            <p14:sldId id="371"/>
            <p14:sldId id="373"/>
            <p14:sldId id="384"/>
            <p14:sldId id="364"/>
            <p14:sldId id="365"/>
            <p14:sldId id="328"/>
            <p14:sldId id="424"/>
            <p14:sldId id="341"/>
            <p14:sldId id="426"/>
            <p14:sldId id="288"/>
            <p14:sldId id="335"/>
            <p14:sldId id="41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29172" autoAdjust="0"/>
  </p:normalViewPr>
  <p:slideViewPr>
    <p:cSldViewPr snapToGrid="0">
      <p:cViewPr varScale="1">
        <p:scale>
          <a:sx n="28" d="100"/>
          <a:sy n="28" d="100"/>
        </p:scale>
        <p:origin x="2442" y="60"/>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Arial" panose="020B0604020202020204" pitchFamily="34" charset="0"/>
                <a:ea typeface="+mn-ea"/>
                <a:cs typeface="Arial" panose="020B0604020202020204" pitchFamily="34" charset="0"/>
              </a:rPr>
              <a:t>2021/08-08-225(I)PP</a:t>
            </a:r>
            <a:r>
              <a:rPr lang="en-US" sz="1200" b="0" i="0" u="none" strike="noStrike" kern="1200" dirty="0" smtClean="0">
                <a:solidFill>
                  <a:schemeClr val="tx1"/>
                </a:solidFill>
                <a:effectLst/>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Program Manager, Office (562-888-2020 revised by (Name) (MM/DD/YYYY)</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dirty="0" smtClean="0">
                <a:latin typeface="Arial" panose="020B0604020202020204" pitchFamily="34" charset="0"/>
                <a:ea typeface="ＭＳ Ｐゴシック" pitchFamily="34" charset="-128"/>
                <a:cs typeface="Arial" panose="020B0604020202020204" pitchFamily="34" charset="0"/>
              </a:rPr>
              <a:t>Presentation Note:  </a:t>
            </a:r>
            <a:r>
              <a:rPr lang="en-US" i="1" dirty="0" smtClean="0">
                <a:latin typeface="Arial" panose="020B0604020202020204" pitchFamily="34" charset="0"/>
                <a:ea typeface="ＭＳ Ｐゴシック" pitchFamily="34" charset="-128"/>
                <a:cs typeface="Arial" panose="020B0604020202020204" pitchFamily="34" charset="0"/>
              </a:rPr>
              <a:t>This is the title slide </a:t>
            </a:r>
            <a:r>
              <a:rPr lang="en-US" b="0" i="1" dirty="0" smtClean="0">
                <a:latin typeface="Arial" panose="020B0604020202020204" pitchFamily="34" charset="0"/>
                <a:ea typeface="ＭＳ Ｐゴシック" pitchFamily="34" charset="-128"/>
                <a:cs typeface="Arial" panose="020B0604020202020204" pitchFamily="34" charset="0"/>
              </a:rPr>
              <a:t>for </a:t>
            </a:r>
            <a:r>
              <a:rPr lang="en-US" b="1" i="1" dirty="0" smtClean="0">
                <a:latin typeface="Arial" panose="020B0604020202020204" pitchFamily="34" charset="0"/>
                <a:ea typeface="ＭＳ Ｐゴシック" pitchFamily="34" charset="-128"/>
                <a:cs typeface="Arial" panose="020B0604020202020204" pitchFamily="34" charset="0"/>
              </a:rPr>
              <a:t>Takeoff and Landing</a:t>
            </a:r>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smtClean="0">
                <a:latin typeface="Arial" panose="020B0604020202020204" pitchFamily="34" charset="0"/>
                <a:ea typeface="ＭＳ Ｐゴシック" pitchFamily="34" charset="-128"/>
                <a:cs typeface="Arial" panose="020B0604020202020204" pitchFamily="34" charset="0"/>
              </a:rPr>
              <a:t>Bold header: </a:t>
            </a:r>
            <a:r>
              <a:rPr lang="en-US" i="1" dirty="0" smtClean="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i="1" dirty="0" smtClean="0">
                <a:latin typeface="Arial" panose="020B0604020202020204" pitchFamily="34" charset="0"/>
                <a:ea typeface="ＭＳ Ｐゴシック" pitchFamily="34" charset="-128"/>
                <a:cs typeface="Arial" panose="020B0604020202020204" pitchFamily="34" charset="0"/>
              </a:rPr>
              <a:t>Program control instructions </a:t>
            </a:r>
            <a:r>
              <a:rPr lang="en-US" i="1" dirty="0" smtClean="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smtClean="0">
                <a:latin typeface="Arial" panose="020B0604020202020204" pitchFamily="34" charset="0"/>
                <a:ea typeface="ＭＳ Ｐゴシック" pitchFamily="34" charset="-128"/>
                <a:cs typeface="Arial" panose="020B0604020202020204" pitchFamily="34" charset="0"/>
              </a:rPr>
              <a:t>(Click) </a:t>
            </a:r>
            <a:r>
              <a:rPr lang="en-US" i="1" dirty="0" smtClean="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smtClean="0">
                <a:latin typeface="Arial" panose="020B0604020202020204" pitchFamily="34" charset="0"/>
                <a:ea typeface="ＭＳ Ｐゴシック" pitchFamily="34" charset="-128"/>
                <a:cs typeface="Arial" panose="020B0604020202020204" pitchFamily="34" charset="0"/>
              </a:rPr>
              <a:t>(Next Slide) </a:t>
            </a:r>
            <a:r>
              <a:rPr lang="en-US" i="1" dirty="0" smtClean="0">
                <a:latin typeface="Arial" panose="020B0604020202020204" pitchFamily="34" charset="0"/>
                <a:ea typeface="ＭＳ Ｐゴシック" pitchFamily="34" charset="-128"/>
                <a:cs typeface="Arial" panose="020B0604020202020204" pitchFamily="34" charset="0"/>
              </a:rPr>
              <a:t>for slide advance.</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smtClean="0">
                <a:latin typeface="Arial" panose="020B0604020202020204" pitchFamily="34" charset="0"/>
                <a:ea typeface="ＭＳ Ｐゴシック" pitchFamily="34" charset="-128"/>
                <a:cs typeface="Arial" panose="020B0604020202020204" pitchFamily="34" charset="0"/>
              </a:rPr>
              <a:t>Background: </a:t>
            </a:r>
            <a:r>
              <a:rPr lang="en-US" i="1" dirty="0" smtClean="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(Next Slide)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latin typeface="Arial" panose="020B0604020202020204" pitchFamily="34" charset="0"/>
                <a:cs typeface="Arial" panose="020B0604020202020204" pitchFamily="34" charset="0"/>
              </a:rPr>
              <a:t>We’re all familiar with pattern operations.  They’re an essential part of every flight.  But sometimes we take routine tasks for granted and that can lead to less precise flying.  You may ask, “What does it matter if I land a little long?  I have 4 times the runway I need.”  Well even if you never fly to shorter fields it’s still important to be precise on longer runways for three reasons:  </a:t>
            </a:r>
            <a:r>
              <a:rPr lang="en-US" b="1" baseline="0" dirty="0" smtClean="0">
                <a:latin typeface="Arial" panose="020B0604020202020204" pitchFamily="34" charset="0"/>
                <a:cs typeface="Arial" panose="020B0604020202020204" pitchFamily="34" charset="0"/>
              </a:rPr>
              <a:t>(Click)</a:t>
            </a:r>
            <a:endParaRPr lang="en-US" b="0" baseline="0"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smtClean="0">
                <a:latin typeface="Arial" panose="020B0604020202020204" pitchFamily="34" charset="0"/>
                <a:cs typeface="Arial" panose="020B0604020202020204" pitchFamily="34" charset="0"/>
              </a:rPr>
              <a:t>Runways occasionally are compromised so you may have less distance available to land.  </a:t>
            </a:r>
            <a:r>
              <a:rPr lang="en-US" b="1" baseline="0" dirty="0" smtClean="0">
                <a:latin typeface="Arial" panose="020B0604020202020204" pitchFamily="34" charset="0"/>
                <a:cs typeface="Arial" panose="020B0604020202020204" pitchFamily="34" charset="0"/>
              </a:rPr>
              <a:t>(Click)</a:t>
            </a:r>
            <a:endParaRPr lang="en-US" b="0" baseline="0"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smtClean="0">
                <a:latin typeface="Arial" panose="020B0604020202020204" pitchFamily="34" charset="0"/>
                <a:cs typeface="Arial" panose="020B0604020202020204" pitchFamily="34" charset="0"/>
              </a:rPr>
              <a:t>Our aircraft are extremely reliable but we may have to carry out a forced landing at any time.  If your landings are always on speed and on your declared landing spot, you’ll be much more confident in managing a forced landing should the need arise. </a:t>
            </a:r>
            <a:r>
              <a:rPr lang="en-US" b="1" baseline="0" dirty="0" smtClean="0">
                <a:latin typeface="Arial" panose="020B0604020202020204" pitchFamily="34" charset="0"/>
                <a:cs typeface="Arial" panose="020B0604020202020204" pitchFamily="34" charset="0"/>
              </a:rPr>
              <a:t>(Click)</a:t>
            </a:r>
            <a:endParaRPr lang="en-US" b="0" baseline="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And last but certainly not least - precise flying in the pattern makes you sharper in other flight procedures.  It breeds confidence in you and in your passengers and besides; it looks good!</a:t>
            </a:r>
          </a:p>
          <a:p>
            <a:pPr marL="0" lv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So</a:t>
            </a:r>
            <a:r>
              <a:rPr lang="en-US" sz="1200" kern="1200" baseline="0" dirty="0" smtClean="0">
                <a:solidFill>
                  <a:schemeClr val="tx1"/>
                </a:solidFill>
                <a:effectLst/>
                <a:latin typeface="Times New Roman" pitchFamily="18" charset="0"/>
                <a:ea typeface="+mn-ea"/>
                <a:cs typeface="+mn-cs"/>
              </a:rPr>
              <a:t> with precision in mind, let’s take a look at the top five tips for optimal takeoffs.</a:t>
            </a: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latin typeface="Arial" panose="020B0604020202020204" pitchFamily="34" charset="0"/>
                <a:cs typeface="Arial" panose="020B0604020202020204" pitchFamily="34" charset="0"/>
              </a:rPr>
              <a:t>(Next Slide)</a:t>
            </a:r>
            <a:endParaRPr lang="en-US" b="1"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49419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5 – Know your airport.  Field</a:t>
            </a:r>
            <a:r>
              <a:rPr lang="en-US" baseline="0" dirty="0" smtClean="0"/>
              <a:t> elevation, temperature, and humidity numbers will enable you to calculate density altitude.  Density altitude is essential to takeoff planning because aircraft performance is directly related to it.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Obviously, we need to know wind speed and direction in order to decide which runway to use and to calculate our takeoff distance.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Runway</a:t>
            </a:r>
            <a:r>
              <a:rPr lang="en-US" b="0" baseline="0" dirty="0" smtClean="0"/>
              <a:t> length is essential of course.  In fact, knowing runway lengths for airports you intend to use is specifically listed as a required preflight action in 14 CFR § 91.103.  </a:t>
            </a: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But runway composition, slope, and contamination will all affect takeoff performance so they must be considered as well.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Factor</a:t>
            </a:r>
            <a:r>
              <a:rPr lang="en-US" b="0" baseline="0" dirty="0" smtClean="0"/>
              <a:t> in departure obstacles and terrain and identify forced landing opportunities near the airport and along your departure path.  There are a lot of forced landing opportunities around Wiscasset, Maine pictured here. </a:t>
            </a: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But Hawthorne airport in California is another matter.  Forced landings are definitely more challenging in urban environments.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180454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a:t>
            </a:r>
            <a:r>
              <a:rPr lang="en-US" baseline="0" dirty="0" smtClean="0"/>
              <a:t> and balance calculations tell you whether you’re within acceptable limits and they yield a takeoff weight that, along with runway length and a number of other factors will result in expected takeoff and climb performance.  </a:t>
            </a:r>
          </a:p>
          <a:p>
            <a:endParaRPr lang="en-US" baseline="0" dirty="0" smtClean="0"/>
          </a:p>
          <a:p>
            <a:r>
              <a:rPr lang="en-US" baseline="0" dirty="0" smtClean="0"/>
              <a:t>Speaking of climb, you’ll want to know your best angle and rate of climb speeds .  Multi engine pilots will need to know their minimum control speed with critical engine failed (</a:t>
            </a:r>
            <a:r>
              <a:rPr lang="en-US" baseline="0" dirty="0" err="1" smtClean="0"/>
              <a:t>Vmc</a:t>
            </a:r>
            <a:r>
              <a:rPr lang="en-US" baseline="0" dirty="0" smtClean="0"/>
              <a:t>), and best single-engine climb speed.  We’ll get into more takeoff calculations in a minute or two.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27085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Accurate assessment</a:t>
            </a:r>
            <a:r>
              <a:rPr lang="en-US" baseline="0" dirty="0" smtClean="0"/>
              <a:t> of your health and well being are essential to safe flight.  Knowing how prescription and/or over the counter medications may affect you while flying is essential of course.  But, just as important, is an understanding the conditions that occasion the need for medications.  In order to function well in the air, you need adequate rest.  The effects of fatigue are magnified while flying.  Is there pressure to complete the mission today?  If so that can add to pressures external to the mission itself.  A little stress is healthy a little too much stress can be deadly.  Wise pilots take this into account and develop alternative “Plan B” alternatives for times when too much is riding on successful mission completion.  Waiting for better weather, more rest, adding another pilot of flight instructor, and even back-up commercial travel plans are all useful strategies to employ. </a:t>
            </a:r>
          </a:p>
          <a:p>
            <a:endParaRPr lang="en-US" baseline="0" dirty="0" smtClean="0"/>
          </a:p>
          <a:p>
            <a:r>
              <a:rPr lang="en-US" baseline="0" dirty="0" smtClean="0"/>
              <a:t>Finally, pilots must have accurate assessment of their performance in the mission aircraft and environment.  Pilots who participate in regular proficiency training are generally better equipped to cope with flight challenges.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18644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each takeoff – particularly those from unfamiliar airports.  Each takeoff should include Go/No go</a:t>
            </a:r>
            <a:r>
              <a:rPr lang="en-US" baseline="0" dirty="0" smtClean="0"/>
              <a:t> criteria based on a power and instrument check early in the takeoff roll.  A good plan takes into account the departure path or procedure and actions to take following power loss before and after rotation.  Ground roll vs available takeoff distance must be calculated as well as rotation point and speed.  We’ll explain the 50/70 check in a couple of slides but first we need to hit the aircraft performance books.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14167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a:t>
            </a:r>
            <a:r>
              <a:rPr lang="en-US" baseline="0" dirty="0" smtClean="0"/>
              <a:t> begin to work on your takeoff calculations, you’ll need to create some expectations; so hit the books and determine what sort of takeoff and landing performance you’ll get.  Document these numbers and compare with your actual performance.  Be sure to calculate performance based on the weight you expect to be while flying. </a:t>
            </a:r>
          </a:p>
          <a:p>
            <a:endParaRPr lang="en-US" baseline="0" dirty="0" smtClean="0"/>
          </a:p>
          <a:p>
            <a:r>
              <a:rPr lang="en-US" b="1" baseline="0" dirty="0" smtClean="0"/>
              <a:t>(Click)</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428607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Here are some rules of thumb when making takeoff calculations.  </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If you have a fixed pitch prop, add 15% to your calculated takeoff distance for each 1000 foot increase in density altitude up to 8000 feet. </a:t>
            </a:r>
            <a:r>
              <a:rPr lang="en-US" altLang="en-US" b="1"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For constant speed props add 12% per 1000 feet of density altitude up to 6000 feet.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When planning takeoff from unobstructed runways establish a landmark at 50% of your calculated takeoff distance.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pitchFamily="18" charset="0"/>
                <a:ea typeface="ＭＳ Ｐゴシック" pitchFamily="34" charset="-128"/>
              </a:rPr>
              <a:t>When on the take off roll you should have 70% of your lift off speed at that point.  If you don’t – the safest thing is to abort the takeoff and reduce weight or wait for more favorable wind and temperature conditions. </a:t>
            </a:r>
            <a:r>
              <a:rPr lang="en-US" altLang="en-US" b="1" dirty="0" smtClean="0">
                <a:latin typeface="Times New Roman" pitchFamily="18" charset="0"/>
                <a:ea typeface="ＭＳ Ｐゴシック" pitchFamily="34" charset="-128"/>
              </a:rPr>
              <a:t>(Click)</a:t>
            </a:r>
            <a:endParaRPr lang="en-US" alt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In this example we’re assuming an</a:t>
            </a:r>
            <a:r>
              <a:rPr lang="en-US" altLang="en-US" baseline="0" dirty="0" smtClean="0">
                <a:latin typeface="Times New Roman" pitchFamily="18" charset="0"/>
                <a:ea typeface="ＭＳ Ｐゴシック" pitchFamily="34" charset="-128"/>
              </a:rPr>
              <a:t> available takeoff area of 1,700 feet.  50% of 1700 is 850 feet.  If our lift off speed is</a:t>
            </a:r>
            <a:r>
              <a:rPr lang="en-US" altLang="en-US" dirty="0" smtClean="0">
                <a:latin typeface="Times New Roman" pitchFamily="18" charset="0"/>
                <a:ea typeface="ＭＳ Ｐゴシック" pitchFamily="34" charset="-128"/>
              </a:rPr>
              <a:t> 60 knots or MPH.  70% of that figure is 42.  That’s the airspeed you’ll want to see at the halfway point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If you must clear obstructions on takeoff you’ll need to have 70% of your rotation speed by the time you’ve travelled 30% of your available takeoff distance.  30%</a:t>
            </a:r>
            <a:r>
              <a:rPr lang="en-US" altLang="en-US" baseline="0" dirty="0" smtClean="0">
                <a:latin typeface="Times New Roman" pitchFamily="18" charset="0"/>
                <a:ea typeface="ＭＳ Ｐゴシック" pitchFamily="34" charset="-128"/>
              </a:rPr>
              <a:t> of 1700 is 510 feet.  You’ll still need 42 knots or MPH by this point in order to comfortably clear the obstacle.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3AB307A-0804-4A6B-A613-DC0E1ECFFB91}" type="slidenum">
              <a:rPr lang="en-US" altLang="en-US" sz="1200" smtClean="0">
                <a:latin typeface="Times New Roman" pitchFamily="18" charset="0"/>
              </a:rPr>
              <a:pPr eaLnBrk="1" hangingPunct="1"/>
              <a:t>16</a:t>
            </a:fld>
            <a:endParaRPr lang="en-US" altLang="en-US" sz="1200" smtClean="0">
              <a:latin typeface="Times New Roman" pitchFamily="18" charset="0"/>
            </a:endParaRPr>
          </a:p>
        </p:txBody>
      </p:sp>
    </p:spTree>
    <p:extLst>
      <p:ext uri="{BB962C8B-B14F-4D97-AF65-F5344CB8AC3E}">
        <p14:creationId xmlns:p14="http://schemas.microsoft.com/office/powerpoint/2010/main" val="116897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Vocalize</a:t>
            </a:r>
            <a:r>
              <a:rPr lang="en-US" baseline="0" dirty="0" smtClean="0"/>
              <a:t> your plan even if there’s no one to hear it but you.  It’s the best way to review your expectations and prepare for emergencies.  Note the runway you’ll use and the aircraft takeoff configuration.  There will be several Go/No go decision points.  You’ll do an instrument check to confirm power and airspeed indications.  Assuming no obstructions you’ll want to see 70% of your lift off speed at or before 50% of your available takeoff distance is behind you.  Describe your departure path and note what you’ll do in case of a power loss before rotation.  State your rotation, lift off and climb speeds.  Followed by what you’ll do if power is lost in the climb and where you’ll go if you have to carry out an off airport landing.  Your brief should sound something like this.</a:t>
            </a:r>
          </a:p>
          <a:p>
            <a:endParaRPr lang="en-US" baseline="0" dirty="0" smtClean="0"/>
          </a:p>
          <a:p>
            <a:r>
              <a:rPr lang="en-US" baseline="0" dirty="0" smtClean="0"/>
              <a:t>This will be a flaps up takeoff on runway two five at Wiscasset.  If initial power and acceleration are OK, we’ll proceed to our 50/70 check point.  If there’s  power loss prior to rotation we’ll maintain control &amp; stop on the runway.  We have a left crosswind from 230 at 12 Knots.  We’ll rotate at 55 knots, then accelerate to </a:t>
            </a:r>
            <a:r>
              <a:rPr lang="en-US" baseline="0" dirty="0" err="1" smtClean="0"/>
              <a:t>Vy</a:t>
            </a:r>
            <a:r>
              <a:rPr lang="en-US" baseline="0" dirty="0" smtClean="0"/>
              <a:t> which is 78 knots and fly the extended runway center line to 1,500 feet and clear of the pattern then turn left on course and accelerate to cruise climb of ninety knots.  If we lose power prior to 1,500 feet, we’ll fly at best glide speed of 65 knots and land straight ahead.</a:t>
            </a:r>
          </a:p>
          <a:p>
            <a:endParaRPr lang="en-US" baseline="0" dirty="0" smtClean="0"/>
          </a:p>
          <a:p>
            <a:r>
              <a:rPr lang="en-US" baseline="0" dirty="0" smtClean="0"/>
              <a:t>Now let’s take a look at the top 5 tips for landing.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25090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Landing tip number five looks</a:t>
            </a:r>
            <a:r>
              <a:rPr lang="en-US" baseline="0" dirty="0" smtClean="0"/>
              <a:t> a lot like a takeoff tip with a couple of important differences.  When taking off, we only have to plan for one airport.  We’re in a great position to evaluate runway condition and we have enough data to make accurate takeoff performance calculations.  </a:t>
            </a:r>
          </a:p>
          <a:p>
            <a:endParaRPr lang="en-US" baseline="0" dirty="0" smtClean="0"/>
          </a:p>
          <a:p>
            <a:r>
              <a:rPr lang="en-US" baseline="0" dirty="0" smtClean="0"/>
              <a:t>Landing may involve more than one airport.  If we’re IFR we may have one or more alternates to consider and even VFR airports become untenable from time to time.  Field condition information may be great or it may fall short of that.  From what we can see in the photo, committing to a landing at this airport – even if we’ve never been there before – is reasonable.  It’s paved, unobstructed, well marked, and it even has a VASI.  However……. </a:t>
            </a:r>
            <a:r>
              <a:rPr lang="en-US" b="1" baseline="0" dirty="0" smtClean="0"/>
              <a:t>(Click)</a:t>
            </a:r>
          </a:p>
          <a:p>
            <a:endParaRPr lang="en-US" b="1" baseline="0" dirty="0" smtClean="0"/>
          </a:p>
          <a:p>
            <a:r>
              <a:rPr lang="en-US" b="0" baseline="0" dirty="0" smtClean="0"/>
              <a:t>This airport, if you can call it that, is something quite different isn’t it?  It’s definitely obstructed, of dubious composition and condition, and any airport services are unlikely.  If we don’t </a:t>
            </a:r>
            <a:r>
              <a:rPr lang="en-US" b="0" baseline="0" smtClean="0"/>
              <a:t>make a good </a:t>
            </a:r>
            <a:r>
              <a:rPr lang="en-US" b="0" baseline="0" dirty="0" smtClean="0"/>
              <a:t>landing that leaves the airplane in  serviceable condition, we may be stuck here for a while.  If you’re thinking about trying your hand at back country flying, arranging for an airport checkout with a knowledgeable local instructor is a very good idea.</a:t>
            </a:r>
          </a:p>
          <a:p>
            <a:endParaRPr lang="en-US" b="0" baseline="0" dirty="0" smtClean="0"/>
          </a:p>
          <a:p>
            <a:r>
              <a:rPr lang="en-US" b="1" baseline="0" dirty="0" smtClean="0"/>
              <a:t>(Click)</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411672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takeoff – you’ll want to be</a:t>
            </a:r>
            <a:r>
              <a:rPr lang="en-US" baseline="0" dirty="0" smtClean="0"/>
              <a:t> intimately familiar with approach, flap, and gear speeds.  In the event of a go-around, you’ll also need to know your climb speeds.  Hitting the performance charts will give you expected landing performance data.  A convenient rule of thumb is to add 50% to your expected landing distance.  If you fly with precision, you’ll never have to use it but if something like a contaminated runway or decreased braking capability crops up, you’ll have more runway to deal with it.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4589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a:t>
            </a:r>
            <a:r>
              <a:rPr lang="en-US" baseline="0" dirty="0" smtClean="0"/>
              <a:t> cuts can be useful but we recommend against them when it comes to airport traffic patterns.  Flying the published pattern is the best way to maintain an orderly, predictable traffic flow at non-towered airports.  Be aware that patterns altitudes and patterns themselves are often different for airplanes and helicopters.  Standard patterns make all turns to the left but there are plenty of non-standard right hand patterns out there so make sure you know to go with the flow.</a:t>
            </a:r>
          </a:p>
          <a:p>
            <a:endParaRPr lang="en-US" baseline="0" dirty="0" smtClean="0"/>
          </a:p>
          <a:p>
            <a:r>
              <a:rPr lang="en-US" baseline="0" dirty="0" smtClean="0"/>
              <a:t>Finally, look and listen for other aircraft in the pattern and be sure to broadcast your position and intentions.  Pay particular attention to aircraft on final in front of and possibly behind you.  Aircraft on instrument approaches may be landing straight in so see and avoid is the order of the day for all parties.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412458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the takeoff, it’s good to brief your approach and landing plan.  Just vocalizing what you expect to see and do will make it easier to stay ahead of your aircraft.  Approach and landing briefings will also help you to recognize when things aren’t going according to plan and when a go-around or missed approach is in order.   </a:t>
            </a:r>
          </a:p>
          <a:p>
            <a:endParaRPr lang="en-US" baseline="0" dirty="0" smtClean="0"/>
          </a:p>
          <a:p>
            <a:r>
              <a:rPr lang="en-US" dirty="0" smtClean="0"/>
              <a:t>Once established on final approach it’s essential to maintain speed and glide path.  Maybe the runway you’re using is ten thousand feet long but you should still maintain a glide path that will result in touching down in the first third of the runway.  To help build precision,</a:t>
            </a:r>
            <a:r>
              <a:rPr lang="en-US" baseline="0" dirty="0" smtClean="0"/>
              <a:t> pick a runway stripe and try to land on it every time without adding power.  Many runways are served with approach path indicators.   The VASI (Visual Approach Slope Indicator) is hard to see in this picture but it’s prominent enough in real life.  When electronic and/or visual glide slope information is available it’s good policy to follow its’ guidance.</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965556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clearly see the VASI and if we</a:t>
            </a:r>
            <a:r>
              <a:rPr lang="en-US" baseline="0" dirty="0" smtClean="0"/>
              <a:t> stay on the glide slope, we’ll touch down on or very close to the target.</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217201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400">
                <a:solidFill>
                  <a:schemeClr val="tx1"/>
                </a:solidFill>
                <a:latin typeface="Arial" charset="0"/>
                <a:ea typeface="ＭＳ Ｐゴシック" pitchFamily="34" charset="-128"/>
              </a:defRPr>
            </a:lvl1pPr>
            <a:lvl2pPr marL="742950" indent="-285750" defTabSz="919163" eaLnBrk="0" hangingPunct="0">
              <a:defRPr sz="2400">
                <a:solidFill>
                  <a:schemeClr val="tx1"/>
                </a:solidFill>
                <a:latin typeface="Arial" charset="0"/>
                <a:ea typeface="ＭＳ Ｐゴシック" pitchFamily="34" charset="-128"/>
              </a:defRPr>
            </a:lvl2pPr>
            <a:lvl3pPr marL="1143000" indent="-228600" defTabSz="919163" eaLnBrk="0" hangingPunct="0">
              <a:defRPr sz="2400">
                <a:solidFill>
                  <a:schemeClr val="tx1"/>
                </a:solidFill>
                <a:latin typeface="Arial" charset="0"/>
                <a:ea typeface="ＭＳ Ｐゴシック" pitchFamily="34" charset="-128"/>
              </a:defRPr>
            </a:lvl3pPr>
            <a:lvl4pPr marL="1600200" indent="-228600" defTabSz="919163" eaLnBrk="0" hangingPunct="0">
              <a:defRPr sz="2400">
                <a:solidFill>
                  <a:schemeClr val="tx1"/>
                </a:solidFill>
                <a:latin typeface="Arial" charset="0"/>
                <a:ea typeface="ＭＳ Ｐゴシック" pitchFamily="34" charset="-128"/>
              </a:defRPr>
            </a:lvl4pPr>
            <a:lvl5pPr marL="2057400" indent="-228600" defTabSz="919163" eaLnBrk="0" hangingPunct="0">
              <a:defRPr sz="2400">
                <a:solidFill>
                  <a:schemeClr val="tx1"/>
                </a:solidFill>
                <a:latin typeface="Arial" charset="0"/>
                <a:ea typeface="ＭＳ Ｐゴシック" pitchFamily="34" charset="-128"/>
              </a:defRPr>
            </a:lvl5pPr>
            <a:lvl6pPr marL="25146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2DC26E4-5E36-4BF6-B632-61FCF698DBEA}" type="slidenum">
              <a:rPr lang="en-US" altLang="en-US" sz="1200" smtClean="0">
                <a:latin typeface="Times New Roman" pitchFamily="18" charset="0"/>
              </a:rPr>
              <a:pPr eaLnBrk="1" hangingPunct="1"/>
              <a:t>23</a:t>
            </a:fld>
            <a:endParaRPr lang="en-US" altLang="en-US" sz="1200" smtClean="0">
              <a:latin typeface="Times New Roman" pitchFamily="18" charset="0"/>
            </a:endParaRPr>
          </a:p>
        </p:txBody>
      </p:sp>
      <p:sp>
        <p:nvSpPr>
          <p:cNvPr id="37891" name="Rectangle 2"/>
          <p:cNvSpPr>
            <a:spLocks noGrp="1" noRot="1" noChangeAspect="1" noChangeArrowheads="1" noTextEdit="1"/>
          </p:cNvSpPr>
          <p:nvPr>
            <p:ph type="sldImg"/>
          </p:nvPr>
        </p:nvSpPr>
        <p:spPr>
          <a:xfrm>
            <a:off x="330200" y="695325"/>
            <a:ext cx="6199188" cy="3487738"/>
          </a:xfrm>
          <a:ln/>
        </p:spPr>
      </p:sp>
      <p:sp>
        <p:nvSpPr>
          <p:cNvPr id="37892" name="Rectangle 3"/>
          <p:cNvSpPr>
            <a:spLocks noGrp="1" noChangeArrowheads="1"/>
          </p:cNvSpPr>
          <p:nvPr>
            <p:ph type="body" idx="1"/>
          </p:nvPr>
        </p:nvSpPr>
        <p:spPr>
          <a:xfrm>
            <a:off x="915343" y="4416430"/>
            <a:ext cx="5027316" cy="41846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itchFamily="18" charset="0"/>
                <a:ea typeface="ＭＳ Ｐゴシック" pitchFamily="34" charset="-128"/>
              </a:rPr>
              <a:t>Back to stabilized approaches:  For instrument operations we want to be stabilized no lower than 1000 feet above the runway, on the correct flight path to the touchdown zone.  That means we’re on a direct course from 1000 feet to the airport.   We use a power setting the will yield the recommended approach speed for our aircraft in landing configuration.</a:t>
            </a:r>
          </a:p>
          <a:p>
            <a:pPr eaLnBrk="1" hangingPunct="1"/>
            <a:r>
              <a:rPr lang="en-US" altLang="en-US" dirty="0" smtClean="0">
                <a:latin typeface="Times New Roman" pitchFamily="18" charset="0"/>
                <a:ea typeface="ＭＳ Ｐゴシック" pitchFamily="34" charset="-128"/>
              </a:rPr>
              <a:t>  </a:t>
            </a:r>
          </a:p>
          <a:p>
            <a:pPr eaLnBrk="1" hangingPunct="1"/>
            <a:r>
              <a:rPr lang="en-US" altLang="en-US" dirty="0" smtClean="0">
                <a:latin typeface="Times New Roman" pitchFamily="18" charset="0"/>
                <a:ea typeface="ＭＳ Ｐゴシック" pitchFamily="34" charset="-128"/>
              </a:rPr>
              <a:t>In the descent department, maintain the glide slope if you’re landing on a precision approach runway or not more than a 500 foot per minute rate of descent unless a greater descent rate is required for approach.  You’re stabile if you have to make only small corrections in pitch, heading, and power to maintain the path.  Before you’re 1000 feet above touchdown you also need to be configured for landing with the landing checklist complete.</a:t>
            </a: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Many instrument pilots want to have all this done by the time they reach the final approach fix.  They’ll generally be a little higher than 1000 feet at that point but it’s a good practice that will give you plenty of time to concentrate on flying to the missed approach fix.</a:t>
            </a: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If the wind is gusting we can add some speed to compensate but no more than half of the gust factor.  If the wind is at 12 knots and gusting to 18, we can add 3 knots to our final approach speed.</a:t>
            </a: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So what if we’re not stabile by the time we descend to within 1000 feet of the runway?  Well the answer is simple – we go around and set up a more stabile approach on the next try.  This can be a tough decision to make, especially if you must make another instrument approach.  That’s why you have to be committed to the decision before you reach the 1000 foot point.  Then it’s simple:  if you’re stabile you continue – if not; go around and set up again.  </a:t>
            </a:r>
            <a:endParaRPr lang="en-US" altLang="en-US" b="1"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Presentation note:  </a:t>
            </a:r>
            <a:r>
              <a:rPr lang="en-US" altLang="en-US" dirty="0" smtClean="0">
                <a:latin typeface="Times New Roman" pitchFamily="18" charset="0"/>
                <a:ea typeface="ＭＳ Ｐゴシック" pitchFamily="34" charset="-128"/>
              </a:rPr>
              <a:t>Ask the audience about their best practices and at what point in the approach they are configured and stabile.</a:t>
            </a:r>
            <a:endParaRPr lang="en-US" altLang="en-US" i="1" dirty="0" smtClean="0">
              <a:latin typeface="Times New Roman" pitchFamily="18" charset="0"/>
              <a:ea typeface="ＭＳ Ｐゴシック" pitchFamily="34" charset="-128"/>
            </a:endParaRPr>
          </a:p>
          <a:p>
            <a:pPr eaLnBrk="1" hangingPunct="1"/>
            <a:endParaRPr lang="en-US" altLang="en-US" i="1"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80320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400">
                <a:solidFill>
                  <a:schemeClr val="tx1"/>
                </a:solidFill>
                <a:latin typeface="Arial" charset="0"/>
                <a:ea typeface="ＭＳ Ｐゴシック" pitchFamily="34" charset="-128"/>
              </a:defRPr>
            </a:lvl1pPr>
            <a:lvl2pPr marL="742950" indent="-285750" defTabSz="919163" eaLnBrk="0" hangingPunct="0">
              <a:defRPr sz="2400">
                <a:solidFill>
                  <a:schemeClr val="tx1"/>
                </a:solidFill>
                <a:latin typeface="Arial" charset="0"/>
                <a:ea typeface="ＭＳ Ｐゴシック" pitchFamily="34" charset="-128"/>
              </a:defRPr>
            </a:lvl2pPr>
            <a:lvl3pPr marL="1143000" indent="-228600" defTabSz="919163" eaLnBrk="0" hangingPunct="0">
              <a:defRPr sz="2400">
                <a:solidFill>
                  <a:schemeClr val="tx1"/>
                </a:solidFill>
                <a:latin typeface="Arial" charset="0"/>
                <a:ea typeface="ＭＳ Ｐゴシック" pitchFamily="34" charset="-128"/>
              </a:defRPr>
            </a:lvl3pPr>
            <a:lvl4pPr marL="1600200" indent="-228600" defTabSz="919163" eaLnBrk="0" hangingPunct="0">
              <a:defRPr sz="2400">
                <a:solidFill>
                  <a:schemeClr val="tx1"/>
                </a:solidFill>
                <a:latin typeface="Arial" charset="0"/>
                <a:ea typeface="ＭＳ Ｐゴシック" pitchFamily="34" charset="-128"/>
              </a:defRPr>
            </a:lvl4pPr>
            <a:lvl5pPr marL="2057400" indent="-228600" defTabSz="919163" eaLnBrk="0" hangingPunct="0">
              <a:defRPr sz="2400">
                <a:solidFill>
                  <a:schemeClr val="tx1"/>
                </a:solidFill>
                <a:latin typeface="Arial" charset="0"/>
                <a:ea typeface="ＭＳ Ｐゴシック" pitchFamily="34" charset="-128"/>
              </a:defRPr>
            </a:lvl5pPr>
            <a:lvl6pPr marL="25146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BB17D81-E0A0-41F0-845B-909313600A06}" type="slidenum">
              <a:rPr lang="en-US" altLang="en-US" sz="1200" smtClean="0">
                <a:latin typeface="Times New Roman" pitchFamily="18" charset="0"/>
              </a:rPr>
              <a:pPr eaLnBrk="1" hangingPunct="1"/>
              <a:t>24</a:t>
            </a:fld>
            <a:endParaRPr lang="en-US" altLang="en-US" sz="1200" smtClean="0">
              <a:latin typeface="Times New Roman" pitchFamily="18" charset="0"/>
            </a:endParaRPr>
          </a:p>
        </p:txBody>
      </p:sp>
      <p:sp>
        <p:nvSpPr>
          <p:cNvPr id="38915" name="Rectangle 2"/>
          <p:cNvSpPr>
            <a:spLocks noGrp="1" noRot="1" noChangeAspect="1" noChangeArrowheads="1" noTextEdit="1"/>
          </p:cNvSpPr>
          <p:nvPr>
            <p:ph type="sldImg"/>
          </p:nvPr>
        </p:nvSpPr>
        <p:spPr>
          <a:xfrm>
            <a:off x="330200" y="695325"/>
            <a:ext cx="6199188" cy="3487738"/>
          </a:xfrm>
          <a:ln/>
        </p:spPr>
      </p:sp>
      <p:sp>
        <p:nvSpPr>
          <p:cNvPr id="38916" name="Rectangle 3"/>
          <p:cNvSpPr>
            <a:spLocks noGrp="1" noChangeArrowheads="1"/>
          </p:cNvSpPr>
          <p:nvPr>
            <p:ph type="body" idx="1"/>
          </p:nvPr>
        </p:nvSpPr>
        <p:spPr>
          <a:xfrm>
            <a:off x="915343" y="4416430"/>
            <a:ext cx="5027316" cy="41846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itchFamily="18" charset="0"/>
                <a:ea typeface="ＭＳ Ｐゴシック" pitchFamily="34" charset="-128"/>
              </a:rPr>
              <a:t>VFR parameters are essentially the same except that you can get a little closer to the ground before making the go around decision.  If you’re flying a pattern you need to be stable on final, in landing configuration with the landing checklist complete. If you’re not stabile at 500 feet – go around.</a:t>
            </a:r>
          </a:p>
          <a:p>
            <a:pPr eaLnBrk="1" hangingPunct="1"/>
            <a:endParaRPr lang="en-US" altLang="en-US"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But what if you’re flying</a:t>
            </a:r>
            <a:r>
              <a:rPr lang="en-US" altLang="en-US" baseline="0" dirty="0" smtClean="0">
                <a:latin typeface="Times New Roman" pitchFamily="18" charset="0"/>
                <a:ea typeface="ＭＳ Ｐゴシック" pitchFamily="34" charset="-128"/>
              </a:rPr>
              <a:t> a close pattern and you’re still on base leg at 500 feet?  No need to go-around – at least not yet.  If you’re configured for landing, on speed, and on course to the final leg you’re stable and you can continue the approach.  If you’re not on speed and/or on course though, it’s definitely time to consider going around and trying it again.</a:t>
            </a:r>
            <a:endParaRPr lang="en-US" altLang="en-US" dirty="0" smtClean="0">
              <a:latin typeface="Times New Roman" pitchFamily="18" charset="0"/>
              <a:ea typeface="ＭＳ Ｐゴシック" pitchFamily="34" charset="-128"/>
            </a:endParaRPr>
          </a:p>
          <a:p>
            <a:pPr eaLnBrk="1" hangingPunct="1"/>
            <a:endParaRPr lang="en-US" altLang="en-US" b="1" dirty="0" smtClean="0">
              <a:latin typeface="Times New Roman" pitchFamily="18" charset="0"/>
              <a:ea typeface="ＭＳ Ｐゴシック" pitchFamily="34" charset="-128"/>
            </a:endParaRPr>
          </a:p>
          <a:p>
            <a:pPr eaLnBrk="1" hangingPunct="1"/>
            <a:r>
              <a:rPr lang="en-US" altLang="en-US" b="1" dirty="0" smtClean="0">
                <a:latin typeface="Times New Roman" pitchFamily="18" charset="0"/>
                <a:ea typeface="ＭＳ Ｐゴシック" pitchFamily="34" charset="-128"/>
              </a:rPr>
              <a:t>Presentation note:  </a:t>
            </a:r>
            <a:r>
              <a:rPr lang="en-US" altLang="en-US" dirty="0" smtClean="0">
                <a:latin typeface="Times New Roman" pitchFamily="18" charset="0"/>
                <a:ea typeface="ＭＳ Ｐゴシック" pitchFamily="34" charset="-128"/>
              </a:rPr>
              <a:t>Ask the audience about their VFR best practices and at what point in the approach they are configured and stabile.</a:t>
            </a:r>
            <a:endParaRPr lang="en-US" altLang="en-US" i="1" dirty="0" smtClean="0">
              <a:latin typeface="Times New Roman" pitchFamily="18" charset="0"/>
              <a:ea typeface="ＭＳ Ｐゴシック" pitchFamily="34" charset="-128"/>
            </a:endParaRPr>
          </a:p>
          <a:p>
            <a:pPr eaLnBrk="1" hangingPunct="1"/>
            <a:endParaRPr lang="en-US" altLang="en-US" i="1" dirty="0" smtClean="0">
              <a:latin typeface="Times New Roman" pitchFamily="18" charset="0"/>
              <a:ea typeface="ＭＳ Ｐゴシック" pitchFamily="34" charset="-128"/>
            </a:endParaRPr>
          </a:p>
          <a:p>
            <a:pPr eaLnBrk="1" hangingPunct="1"/>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a:p>
            <a:pPr eaLnBrk="1" hangingPunct="1"/>
            <a:endParaRPr lang="en-US" alt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349870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Crosswind operations add another</a:t>
            </a:r>
            <a:r>
              <a:rPr lang="en-US" baseline="0" dirty="0" smtClean="0"/>
              <a:t> dimension to the landing process.  Here too a stabilized approach is paramount.  Maintain your target airspeed, descent, and runway alignment. </a:t>
            </a:r>
          </a:p>
          <a:p>
            <a:endParaRPr lang="en-US" baseline="0" dirty="0" smtClean="0"/>
          </a:p>
          <a:p>
            <a:r>
              <a:rPr lang="en-US" baseline="0" dirty="0" smtClean="0"/>
              <a:t>Some pilots crab into the wind until just before touchdown.  Others prefer to establish a side slip on final and maintain it all the way to touchdown.  Either way, you must be aligned with the runway before and after the rubber meets the road.  As the aircraft slows, crosswind control inputs must increase to compensate for reduced control authority.</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577707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approach has been a thing of beauty.  The King Air ahead will be clear of the runway before you touch down.  You’re configured for landing and stable.  You can almost taste that hundred dollar hamburger.  </a:t>
            </a:r>
            <a:r>
              <a:rPr lang="en-US" dirty="0" smtClean="0"/>
              <a:t> Then this happens.  </a:t>
            </a:r>
            <a:r>
              <a:rPr lang="en-US" b="1" dirty="0" smtClean="0"/>
              <a:t>(Click)</a:t>
            </a:r>
          </a:p>
          <a:p>
            <a:endParaRPr lang="en-US" b="1" dirty="0" smtClean="0"/>
          </a:p>
          <a:p>
            <a:r>
              <a:rPr lang="en-US" b="0" dirty="0" smtClean="0"/>
              <a:t>Can</a:t>
            </a:r>
            <a:r>
              <a:rPr lang="en-US" b="0" baseline="0" dirty="0" smtClean="0"/>
              <a:t> you believe it?  Right at the intersection.  Both runways will be unusable for who knows how long.  Now what?  </a:t>
            </a:r>
            <a:r>
              <a:rPr lang="en-US" b="1" baseline="0" dirty="0" smtClean="0"/>
              <a:t>(Click)</a:t>
            </a:r>
          </a:p>
          <a:p>
            <a:endParaRPr lang="en-US" b="1" baseline="0" dirty="0" smtClean="0"/>
          </a:p>
          <a:p>
            <a:r>
              <a:rPr lang="en-US" b="0" baseline="0" dirty="0" smtClean="0"/>
              <a:t>Well, if you briefed your approach and landing plan and if you included go-around and missed approach procedures, you’ll be way ahead of the game.  The worst outcome will be you’ll have to put off that expensive gourmet experience until next week.  The challenge of go-arounds is they can become your best option at any time.  If you’re always prepared for the eventuality with pre-briefed missed approach criteria, you won’t waste time deciding whether you need to go around or not.  </a:t>
            </a:r>
          </a:p>
          <a:p>
            <a:endParaRPr lang="en-US" b="0" baseline="0" dirty="0" smtClean="0"/>
          </a:p>
          <a:p>
            <a:r>
              <a:rPr lang="en-US" b="1" baseline="0" dirty="0" smtClean="0"/>
              <a:t>(Next Slide)</a:t>
            </a:r>
          </a:p>
          <a:p>
            <a:endParaRPr lang="en-US" b="1" baseline="0" dirty="0" smtClean="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50108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Here are some sobering statistics.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majority of mid-air collisions occur</a:t>
            </a:r>
            <a:r>
              <a:rPr lang="en-US" baseline="0" dirty="0" smtClean="0">
                <a:latin typeface="Arial" panose="020B0604020202020204" pitchFamily="34" charset="0"/>
                <a:cs typeface="Arial" panose="020B0604020202020204" pitchFamily="34" charset="0"/>
              </a:rPr>
              <a:t> at or near to non-towered airports in daylight with good visibility.  They usually occur below 1,000 feet AGL and more often than not, between aircraft traveling the same direction.  In some years, half of the mid-air collisions result from one aircraft overtaking another on final approach.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These is not surprising.  Airports do concentrate traffic operating to and from them and there are three things we need to do to minimize potential for a close encounter of the worst kind.</a:t>
            </a:r>
          </a:p>
          <a:p>
            <a:endParaRPr lang="en-US"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21040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latin typeface="Arial" panose="020B0604020202020204" pitchFamily="34" charset="0"/>
                <a:cs typeface="Arial" panose="020B0604020202020204" pitchFamily="34" charset="0"/>
              </a:rPr>
              <a:t>Here are some tips for collision avoidance </a:t>
            </a:r>
            <a:r>
              <a:rPr lang="en-US" b="1" dirty="0" smtClean="0">
                <a:latin typeface="Arial" panose="020B0604020202020204" pitchFamily="34" charset="0"/>
                <a:cs typeface="Arial" panose="020B0604020202020204" pitchFamily="34" charset="0"/>
              </a:rPr>
              <a:t>(Click)</a:t>
            </a:r>
            <a:endParaRPr lang="en-US" dirty="0" smtClean="0">
              <a:latin typeface="Arial" panose="020B0604020202020204" pitchFamily="34" charset="0"/>
              <a:cs typeface="Arial" panose="020B0604020202020204" pitchFamily="34" charset="0"/>
            </a:endParaRPr>
          </a:p>
          <a:p>
            <a:pPr marL="228600" indent="-228600">
              <a:buAutoNum type="arabicPeriod"/>
            </a:pPr>
            <a:r>
              <a:rPr lang="en-US" dirty="0" smtClean="0">
                <a:latin typeface="Arial" panose="020B0604020202020204" pitchFamily="34" charset="0"/>
                <a:cs typeface="Arial" panose="020B0604020202020204" pitchFamily="34" charset="0"/>
              </a:rPr>
              <a:t>Be predictable – fly the published pattern at each airport</a:t>
            </a:r>
            <a:r>
              <a:rPr lang="en-US" baseline="0" dirty="0" smtClean="0">
                <a:latin typeface="Arial" panose="020B0604020202020204" pitchFamily="34" charset="0"/>
                <a:cs typeface="Arial" panose="020B0604020202020204" pitchFamily="34" charset="0"/>
              </a:rPr>
              <a:t> and use standard pattern entry and exit procedures. </a:t>
            </a:r>
            <a:r>
              <a:rPr lang="en-US" b="1" baseline="0" dirty="0" smtClean="0">
                <a:latin typeface="Arial" panose="020B0604020202020204" pitchFamily="34" charset="0"/>
                <a:cs typeface="Arial" panose="020B0604020202020204" pitchFamily="34" charset="0"/>
              </a:rPr>
              <a:t>(Click)</a:t>
            </a:r>
            <a:endParaRPr lang="en-US" baseline="0" dirty="0" smtClean="0">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latin typeface="Arial" panose="020B0604020202020204" pitchFamily="34" charset="0"/>
                <a:cs typeface="Arial" panose="020B0604020202020204" pitchFamily="34" charset="0"/>
              </a:rPr>
              <a:t>Be aware – look and listen for traffic in and near the airport.  Some pilots use a 2</a:t>
            </a:r>
            <a:r>
              <a:rPr lang="en-US" baseline="30000" dirty="0" smtClean="0">
                <a:latin typeface="Arial" panose="020B0604020202020204" pitchFamily="34" charset="0"/>
                <a:cs typeface="Arial" panose="020B0604020202020204" pitchFamily="34" charset="0"/>
              </a:rPr>
              <a:t>nd</a:t>
            </a:r>
            <a:r>
              <a:rPr lang="en-US" baseline="0" dirty="0" smtClean="0">
                <a:latin typeface="Arial" panose="020B0604020202020204" pitchFamily="34" charset="0"/>
                <a:cs typeface="Arial" panose="020B0604020202020204" pitchFamily="34" charset="0"/>
              </a:rPr>
              <a:t> radio to monitor the instrument approach frequency.  That way they’ll be aware of aircraft on approach that will be descending to and possibly beyond the missed approach point. </a:t>
            </a:r>
            <a:r>
              <a:rPr lang="en-US" b="1" baseline="0" dirty="0" smtClean="0">
                <a:latin typeface="Arial" panose="020B0604020202020204" pitchFamily="34" charset="0"/>
                <a:cs typeface="Arial" panose="020B0604020202020204" pitchFamily="34" charset="0"/>
              </a:rPr>
              <a:t>(Click)</a:t>
            </a:r>
            <a:endParaRPr lang="en-US" baseline="0" dirty="0" smtClean="0">
              <a:latin typeface="Arial" panose="020B0604020202020204" pitchFamily="34" charset="0"/>
              <a:cs typeface="Arial" panose="020B0604020202020204" pitchFamily="34" charset="0"/>
            </a:endParaRPr>
          </a:p>
          <a:p>
            <a:pPr marL="228600" indent="-228600">
              <a:buAutoNum type="arabicPeriod"/>
            </a:pPr>
            <a:r>
              <a:rPr lang="en-US" baseline="0" dirty="0" smtClean="0">
                <a:latin typeface="Arial" panose="020B0604020202020204" pitchFamily="34" charset="0"/>
                <a:cs typeface="Arial" panose="020B0604020202020204" pitchFamily="34" charset="0"/>
              </a:rPr>
              <a:t>Be proactive – announce your position and intentions on the Common Traffic Advisory Frequency.</a:t>
            </a:r>
          </a:p>
          <a:p>
            <a:pPr marL="228600" indent="-228600">
              <a:buAutoNum type="arabicPeriod"/>
            </a:pPr>
            <a:endParaRPr lang="en-US"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165555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latin typeface="Arial" panose="020B0604020202020204" pitchFamily="34" charset="0"/>
                <a:cs typeface="Arial" panose="020B0604020202020204" pitchFamily="34" charset="0"/>
              </a:rPr>
              <a:t>Most aircraft must now be equipped with ADS-B-Out and if you have ADS-B-In equipment you’ll be able to see them on your cockpit display.  Many un-equipped airplanes are still flying though so you still need to look and listen for traffic.</a:t>
            </a:r>
          </a:p>
          <a:p>
            <a:endParaRPr lang="en-US" b="1"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148224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pattern operations at non-towered airports and the importance</a:t>
            </a:r>
            <a:r>
              <a:rPr lang="en-US" b="0" baseline="0" dirty="0" smtClean="0">
                <a:latin typeface="Times New Roman" pitchFamily="18" charset="0"/>
                <a:ea typeface="ＭＳ Ｐゴシック" pitchFamily="34" charset="-128"/>
              </a:rPr>
              <a:t> of</a:t>
            </a:r>
            <a:r>
              <a:rPr lang="en-US" b="0" dirty="0" smtClean="0">
                <a:latin typeface="Times New Roman" pitchFamily="18" charset="0"/>
                <a:ea typeface="ＭＳ Ｐゴシック" pitchFamily="34" charset="-128"/>
              </a:rPr>
              <a:t> takeoff and landing performance prediction.</a:t>
            </a:r>
            <a:endParaRPr lang="en-US" b="0" i="0" baseline="0" dirty="0" smtClean="0">
              <a:latin typeface="Times New Roman" pitchFamily="18" charset="0"/>
              <a:ea typeface="ＭＳ Ｐゴシック" pitchFamily="34" charset="-128"/>
            </a:endParaRP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make</a:t>
            </a:r>
            <a:r>
              <a:rPr lang="en-US" baseline="0" dirty="0" smtClean="0"/>
              <a:t> life easier and reduce collision at </a:t>
            </a:r>
            <a:r>
              <a:rPr lang="en-US" dirty="0" smtClean="0"/>
              <a:t>non-towered airports by keeping other pilots informed as to your position and intentions.</a:t>
            </a:r>
          </a:p>
          <a:p>
            <a:endParaRPr lang="en-US" dirty="0" smtClean="0"/>
          </a:p>
          <a:p>
            <a:r>
              <a:rPr lang="en-US" dirty="0" smtClean="0"/>
              <a:t>Use the Common Traffic Advisory Frequency to announce your position and intentions.</a:t>
            </a:r>
            <a:r>
              <a:rPr lang="en-US" baseline="0" dirty="0" smtClean="0"/>
              <a:t>  Announce your intention to depart and whether you intend to leave the area or remain in the pattern.  Announcing the turns rather than the pattern leg tells other traffic in the area just where to look to spot your aircraft.  For identifying traffic in the pattern, aircraft type is much more useful than the tail number.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722011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can consistently hit your landing targets try power-off accuracy landings</a:t>
            </a:r>
            <a:r>
              <a:rPr lang="en-US" baseline="0" dirty="0" smtClean="0"/>
              <a:t> from key positions on base and downwind.  This is excellent preparation for off-airport forced landings.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398175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runway is different.</a:t>
            </a:r>
            <a:r>
              <a:rPr lang="en-US" baseline="0" dirty="0" smtClean="0"/>
              <a:t>  Here are two that offer minimal approach guidance but maximal fun. The strip on the right is considerably more challenging than the grass field on the left.  We encourage you to expand your horizons but be sure to consult local instructor talent before operating at unfamiliar, challenging, destinations.  That said, a structured approach to new flying challenges is an excellent way to increase pilot proficiency, comfort, and confidence.</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3011347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 are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a:t>
            </a:r>
            <a:r>
              <a:rPr lang="en-US" dirty="0" smtClean="0"/>
              <a:t>Visit https://www.wingsindustry.com/WINGS-Sweepstakes to </a:t>
            </a:r>
            <a:r>
              <a:rPr lang="en-US" dirty="0"/>
              <a:t>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36</a:t>
            </a:fld>
            <a:endParaRPr lang="en-US" dirty="0"/>
          </a:p>
        </p:txBody>
      </p:sp>
    </p:spTree>
    <p:extLst>
      <p:ext uri="{BB962C8B-B14F-4D97-AF65-F5344CB8AC3E}">
        <p14:creationId xmlns:p14="http://schemas.microsoft.com/office/powerpoint/2010/main" val="2330776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a:t>
            </a:r>
            <a:r>
              <a:rPr lang="en-US" b="1" baseline="0" smtClean="0"/>
              <a:t>Next Slide)</a:t>
            </a:r>
            <a:endParaRPr lang="en-US" b="1" baseline="0" dirty="0" smtClean="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dirty="0"/>
          </a:p>
        </p:txBody>
      </p:sp>
    </p:spTree>
    <p:extLst>
      <p:ext uri="{BB962C8B-B14F-4D97-AF65-F5344CB8AC3E}">
        <p14:creationId xmlns:p14="http://schemas.microsoft.com/office/powerpoint/2010/main" val="2625322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aircraft flight begins with a takeoff and hopefully ends</a:t>
            </a:r>
            <a:r>
              <a:rPr lang="en-US" baseline="0" dirty="0" smtClean="0"/>
              <a:t> with a successful landing.  But </a:t>
            </a:r>
            <a:r>
              <a:rPr lang="en-US" dirty="0" smtClean="0"/>
              <a:t>According to the NTSB, it doesn’t always work out that way.  A study group of 1300 recent</a:t>
            </a:r>
            <a:r>
              <a:rPr lang="en-US" baseline="0" dirty="0" smtClean="0"/>
              <a:t> </a:t>
            </a:r>
            <a:r>
              <a:rPr lang="en-US" dirty="0" smtClean="0"/>
              <a:t>General Aviation accidents included 180 accidents that occurred during the Takeoff phase of flight.  That’s fourteen percent of the total.  </a:t>
            </a:r>
            <a:r>
              <a:rPr lang="en-US" b="1" dirty="0" smtClean="0"/>
              <a:t>(Click)</a:t>
            </a:r>
          </a:p>
          <a:p>
            <a:endParaRPr lang="en-US" b="1" dirty="0" smtClean="0"/>
          </a:p>
          <a:p>
            <a:r>
              <a:rPr lang="en-US" b="0" dirty="0" smtClean="0"/>
              <a:t>404</a:t>
            </a:r>
            <a:r>
              <a:rPr lang="en-US" b="0" baseline="0" dirty="0" smtClean="0"/>
              <a:t> accidents occurred in the Landing phase – more than twice as many as for takeoff.  </a:t>
            </a:r>
            <a:r>
              <a:rPr lang="en-US" b="1" baseline="0" dirty="0" smtClean="0"/>
              <a:t>(Click)  </a:t>
            </a:r>
            <a:endParaRPr lang="en-US" b="0" baseline="0" dirty="0" smtClean="0"/>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That means that almost half of all general accidents occur during either takeoff or landing so it’s logical to spend some time on the subject.  But first, in fairness, let’s put these findings into perspective.</a:t>
            </a:r>
            <a:endParaRPr lang="en-US" b="0" dirty="0" smtClean="0"/>
          </a:p>
          <a:p>
            <a:endParaRPr lang="en-US" b="0" baseline="0" dirty="0" smtClean="0"/>
          </a:p>
          <a:p>
            <a:r>
              <a:rPr lang="en-US" b="1" baseline="0" dirty="0" smtClean="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43081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(The End)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17772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latest General Aviation mishap data</a:t>
            </a:r>
            <a:r>
              <a:rPr lang="en-US" baseline="0" dirty="0" smtClean="0"/>
              <a:t> available at this writing indicate a remarkable consistency.  In this 3-year period we averaged 1200 accidents of which 200 were fatal.  That’s a great improvement of the numbers just fifteen years ago but we can do better.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542685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that same period, we averaged a little over a hundred takeoff accidents of which</a:t>
            </a:r>
            <a:r>
              <a:rPr lang="en-US" baseline="0" dirty="0" smtClean="0"/>
              <a:t> an average of 16 were fatal.  We hope that the reduction in numbers of takeoff accidents in 2019 is not an anomaly but rather the beginning of a downward trend.  The Covid pandemic will account for fewer hours flown and hopefully fewer accidents – especially in 2020 and 2021 so it will be a while before we see comparable data.</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57723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Landing accidents outnumber takeoff accidents by three to one but they are much less likely to result in fatalities. That’s likely because landing accidents usually result from loss of control on the runway at low angles of attack, when power is reduced, and the airplane is slower.  Takeoff accidents often occur after a loss of power at high angles of attack.  Pilots must respond quickly and correctly to maintain aircraft control to a successful forced landing.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290205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-sport and experimental aircraft have had a somewhat disproportional mishap experience.  Here we seem to be moving in the right direction but when you take into account the relatively small numbers of these aircraft, their accident experience is significantly greater than GA aircraft manufactured under traditional certification standards.</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378446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holds true in landing</a:t>
            </a:r>
            <a:r>
              <a:rPr lang="en-US" baseline="0" dirty="0" smtClean="0"/>
              <a:t> accident data.  Relatively small numbers of events but also a small pool of aircraft.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179488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r>
              <a:rPr lang="en-US" sz="1800" i="0" baseline="0" dirty="0" smtClean="0"/>
              <a:t>The FAA Safety Team (FAASTeam)</a:t>
            </a:r>
          </a:p>
        </p:txBody>
      </p:sp>
      <p:pic>
        <p:nvPicPr>
          <p:cNvPr id="2" name="Picture 1"/>
          <p:cNvPicPr>
            <a:picLocks noChangeAspect="1"/>
          </p:cNvPicPr>
          <p:nvPr userDrawn="1"/>
        </p:nvPicPr>
        <p:blipFill>
          <a:blip r:embed="rId5"/>
          <a:stretch>
            <a:fillRect/>
          </a:stretch>
        </p:blipFill>
        <p:spPr>
          <a:xfrm>
            <a:off x="6074624" y="2908039"/>
            <a:ext cx="5724244" cy="323440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hyperlink" Target="https://www.wingsindustry.com/WINGS-Sweepstakes" TargetMode="Externa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hyperlink" Target="https://www.faa.gov/about/initiatives/gasafetyoutreach" TargetMode="Externa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8.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July </a:t>
            </a:r>
          </a:p>
          <a:p>
            <a:r>
              <a:rPr lang="en-US" dirty="0" smtClean="0"/>
              <a:t>Takeoffs &amp; Landings</a:t>
            </a:r>
            <a:endParaRPr lang="en-US" i="1" dirty="0" smtClean="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Precision</a:t>
            </a:r>
            <a:endParaRPr lang="en-US" dirty="0"/>
          </a:p>
        </p:txBody>
      </p:sp>
      <p:pic>
        <p:nvPicPr>
          <p:cNvPr id="9" name="Content Placeholder 8"/>
          <p:cNvPicPr>
            <a:picLocks noGrp="1" noChangeAspect="1"/>
          </p:cNvPicPr>
          <p:nvPr>
            <p:ph idx="1"/>
          </p:nvPr>
        </p:nvPicPr>
        <p:blipFill>
          <a:blip r:embed="rId3"/>
          <a:stretch>
            <a:fillRect/>
          </a:stretch>
        </p:blipFill>
        <p:spPr>
          <a:xfrm>
            <a:off x="4736766" y="915467"/>
            <a:ext cx="7131385" cy="4751286"/>
          </a:xfrm>
          <a:prstGeom prst="rect">
            <a:avLst/>
          </a:prstGeom>
        </p:spPr>
      </p:pic>
      <p:grpSp>
        <p:nvGrpSpPr>
          <p:cNvPr id="43" name="Group 42"/>
          <p:cNvGrpSpPr/>
          <p:nvPr/>
        </p:nvGrpSpPr>
        <p:grpSpPr>
          <a:xfrm>
            <a:off x="5773881" y="1525067"/>
            <a:ext cx="4900161" cy="3494385"/>
            <a:chOff x="3521743" y="1528037"/>
            <a:chExt cx="4900161" cy="3494385"/>
          </a:xfrm>
        </p:grpSpPr>
        <p:cxnSp>
          <p:nvCxnSpPr>
            <p:cNvPr id="11" name="Straight Connector 10"/>
            <p:cNvCxnSpPr/>
            <p:nvPr/>
          </p:nvCxnSpPr>
          <p:spPr bwMode="auto">
            <a:xfrm>
              <a:off x="3597215" y="1708030"/>
              <a:ext cx="4496637" cy="3314392"/>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3521743" y="3313825"/>
              <a:ext cx="2126039" cy="102801"/>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7093578" y="3768594"/>
              <a:ext cx="1328326" cy="932814"/>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8093852" y="4701408"/>
              <a:ext cx="325777" cy="321014"/>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3950898" y="1605062"/>
              <a:ext cx="1267730" cy="956525"/>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V="1">
              <a:off x="3598371" y="1528037"/>
              <a:ext cx="291931" cy="154050"/>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Content Placeholder 2"/>
          <p:cNvSpPr txBox="1">
            <a:spLocks/>
          </p:cNvSpPr>
          <p:nvPr/>
        </p:nvSpPr>
        <p:spPr bwMode="auto">
          <a:xfrm>
            <a:off x="407072" y="1079646"/>
            <a:ext cx="4170425" cy="430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Unusable portions of runway</a:t>
            </a:r>
          </a:p>
          <a:p>
            <a:r>
              <a:rPr lang="en-US" kern="0" dirty="0" smtClean="0"/>
              <a:t>Forced landings</a:t>
            </a:r>
          </a:p>
          <a:p>
            <a:r>
              <a:rPr lang="en-US" kern="0" dirty="0" smtClean="0"/>
              <a:t>Precise flying breeds confidence and it looks good!	</a:t>
            </a:r>
          </a:p>
          <a:p>
            <a:endParaRPr lang="en-US" kern="0" dirty="0" smtClean="0"/>
          </a:p>
          <a:p>
            <a:endParaRPr lang="en-US" kern="0" dirty="0" smtClean="0"/>
          </a:p>
          <a:p>
            <a:endParaRPr lang="en-US" kern="0" dirty="0" smtClean="0"/>
          </a:p>
          <a:p>
            <a:pPr marL="0" indent="0">
              <a:buFontTx/>
              <a:buNone/>
            </a:pPr>
            <a:r>
              <a:rPr lang="en-US" kern="0" dirty="0" smtClean="0"/>
              <a:t>                              </a:t>
            </a:r>
            <a:endParaRPr lang="en-US" sz="1800" kern="0" dirty="0"/>
          </a:p>
        </p:txBody>
      </p:sp>
    </p:spTree>
    <p:extLst>
      <p:ext uri="{BB962C8B-B14F-4D97-AF65-F5344CB8AC3E}">
        <p14:creationId xmlns:p14="http://schemas.microsoft.com/office/powerpoint/2010/main" val="1522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425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Takeoff Tip No.5  - Know your airport</a:t>
            </a:r>
            <a:endParaRPr lang="en-US" dirty="0"/>
          </a:p>
        </p:txBody>
      </p:sp>
      <p:sp>
        <p:nvSpPr>
          <p:cNvPr id="3" name="Content Placeholder 2"/>
          <p:cNvSpPr>
            <a:spLocks noGrp="1"/>
          </p:cNvSpPr>
          <p:nvPr>
            <p:ph idx="1"/>
          </p:nvPr>
        </p:nvSpPr>
        <p:spPr>
          <a:xfrm>
            <a:off x="674602" y="1092490"/>
            <a:ext cx="10733617" cy="4391025"/>
          </a:xfrm>
        </p:spPr>
        <p:txBody>
          <a:bodyPr/>
          <a:lstStyle/>
          <a:p>
            <a:r>
              <a:rPr lang="en-US" dirty="0" smtClean="0"/>
              <a:t>Field Elevation</a:t>
            </a:r>
          </a:p>
          <a:p>
            <a:r>
              <a:rPr lang="en-US" dirty="0" smtClean="0"/>
              <a:t>Temperature &amp; humidity</a:t>
            </a:r>
          </a:p>
          <a:p>
            <a:r>
              <a:rPr lang="en-US" dirty="0" smtClean="0"/>
              <a:t>Wind speed &amp; direction</a:t>
            </a:r>
          </a:p>
          <a:p>
            <a:r>
              <a:rPr lang="en-US" dirty="0" smtClean="0"/>
              <a:t>Runway length</a:t>
            </a:r>
          </a:p>
          <a:p>
            <a:pPr lvl="1"/>
            <a:r>
              <a:rPr lang="en-US" dirty="0" smtClean="0"/>
              <a:t>Runway composition</a:t>
            </a:r>
          </a:p>
          <a:p>
            <a:pPr lvl="1"/>
            <a:r>
              <a:rPr lang="en-US" dirty="0" smtClean="0"/>
              <a:t>Runway slope</a:t>
            </a:r>
          </a:p>
          <a:p>
            <a:pPr lvl="1"/>
            <a:r>
              <a:rPr lang="en-US" dirty="0" smtClean="0"/>
              <a:t>Runway contamination</a:t>
            </a:r>
          </a:p>
          <a:p>
            <a:r>
              <a:rPr lang="en-US" dirty="0" smtClean="0"/>
              <a:t>Departure obstacles</a:t>
            </a:r>
          </a:p>
          <a:p>
            <a:r>
              <a:rPr lang="en-US" dirty="0" smtClean="0"/>
              <a:t>Forced Landing areas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9394" b="23637"/>
          <a:stretch/>
        </p:blipFill>
        <p:spPr>
          <a:xfrm>
            <a:off x="7454678" y="3485328"/>
            <a:ext cx="3953541" cy="2136589"/>
          </a:xfrm>
          <a:prstGeom prst="rect">
            <a:avLst/>
          </a:prstGeom>
          <a:ln>
            <a:noFill/>
          </a:ln>
          <a:effectLst>
            <a:outerShdw blurRad="292100" dist="139700" dir="2700000" algn="tl" rotWithShape="0">
              <a:srgbClr val="333333">
                <a:alpha val="65000"/>
              </a:srgbClr>
            </a:outerShdw>
          </a:effectLst>
        </p:spPr>
      </p:pic>
      <p:pic>
        <p:nvPicPr>
          <p:cNvPr id="6" name="Picture 5" descr="KHHR | Airport | Airport Overview | Tim Bowrey | JetPhotos"/>
          <p:cNvPicPr>
            <a:picLocks noChangeAspect="1"/>
          </p:cNvPicPr>
          <p:nvPr/>
        </p:nvPicPr>
        <p:blipFill rotWithShape="1">
          <a:blip r:embed="rId4" cstate="print">
            <a:extLst>
              <a:ext uri="{28A0092B-C50C-407E-A947-70E740481C1C}">
                <a14:useLocalDpi xmlns:a14="http://schemas.microsoft.com/office/drawing/2010/main" val="0"/>
              </a:ext>
            </a:extLst>
          </a:blip>
          <a:srcRect t="7886" b="16258"/>
          <a:stretch/>
        </p:blipFill>
        <p:spPr>
          <a:xfrm>
            <a:off x="5582599" y="1138699"/>
            <a:ext cx="4149449" cy="2162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66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Takeoff Tip No. 4 – Know your airplane</a:t>
            </a:r>
            <a:endParaRPr lang="en-US" dirty="0"/>
          </a:p>
        </p:txBody>
      </p:sp>
      <p:sp>
        <p:nvSpPr>
          <p:cNvPr id="3" name="Content Placeholder 2"/>
          <p:cNvSpPr>
            <a:spLocks noGrp="1"/>
          </p:cNvSpPr>
          <p:nvPr>
            <p:ph idx="1"/>
          </p:nvPr>
        </p:nvSpPr>
        <p:spPr>
          <a:xfrm>
            <a:off x="192122" y="1106874"/>
            <a:ext cx="6951518" cy="4795548"/>
          </a:xfrm>
        </p:spPr>
        <p:txBody>
          <a:bodyPr/>
          <a:lstStyle/>
          <a:p>
            <a:r>
              <a:rPr lang="en-US" dirty="0" smtClean="0"/>
              <a:t>Weight &amp; balance</a:t>
            </a:r>
          </a:p>
          <a:p>
            <a:pPr lvl="1"/>
            <a:r>
              <a:rPr lang="en-US" dirty="0" smtClean="0"/>
              <a:t>Gross weight &amp; C.G. at T.O.</a:t>
            </a:r>
          </a:p>
          <a:p>
            <a:r>
              <a:rPr lang="en-US" dirty="0" smtClean="0"/>
              <a:t>V speeds</a:t>
            </a:r>
          </a:p>
          <a:p>
            <a:pPr lvl="1"/>
            <a:r>
              <a:rPr lang="en-US" dirty="0"/>
              <a:t>Best angle of climb speed – </a:t>
            </a:r>
            <a:r>
              <a:rPr lang="en-US" dirty="0" err="1"/>
              <a:t>Vx</a:t>
            </a:r>
            <a:endParaRPr lang="en-US" dirty="0"/>
          </a:p>
          <a:p>
            <a:pPr lvl="1"/>
            <a:r>
              <a:rPr lang="en-US" dirty="0"/>
              <a:t>Best rate of climb speed -    </a:t>
            </a:r>
            <a:r>
              <a:rPr lang="en-US" dirty="0" err="1" smtClean="0"/>
              <a:t>Vy</a:t>
            </a:r>
            <a:endParaRPr lang="en-US" dirty="0" smtClean="0"/>
          </a:p>
          <a:p>
            <a:pPr lvl="1"/>
            <a:r>
              <a:rPr lang="en-US" dirty="0"/>
              <a:t>Single-engine minimum control speed - </a:t>
            </a:r>
            <a:r>
              <a:rPr lang="en-US" dirty="0" err="1" smtClean="0"/>
              <a:t>Vmc</a:t>
            </a:r>
            <a:endParaRPr lang="en-US" dirty="0"/>
          </a:p>
          <a:p>
            <a:pPr lvl="1"/>
            <a:r>
              <a:rPr lang="en-US" dirty="0"/>
              <a:t>Best single-engine climb speed – </a:t>
            </a:r>
            <a:r>
              <a:rPr lang="en-US" dirty="0" err="1" smtClean="0"/>
              <a:t>Vyse</a:t>
            </a:r>
            <a:endParaRPr lang="en-US" dirty="0"/>
          </a:p>
          <a:p>
            <a:r>
              <a:rPr lang="en-US" dirty="0" smtClean="0"/>
              <a:t>Expected takeoff performance</a:t>
            </a:r>
          </a:p>
          <a:p>
            <a:pPr lvl="1"/>
            <a:r>
              <a:rPr lang="en-US" dirty="0" smtClean="0"/>
              <a:t>Rotation point</a:t>
            </a:r>
          </a:p>
          <a:p>
            <a:pPr lvl="1"/>
            <a:r>
              <a:rPr lang="en-US" dirty="0"/>
              <a:t>Lift off </a:t>
            </a:r>
            <a:r>
              <a:rPr lang="en-US" dirty="0" smtClean="0"/>
              <a:t>speed</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929" t="32929" r="16600" b="19798"/>
          <a:stretch/>
        </p:blipFill>
        <p:spPr>
          <a:xfrm>
            <a:off x="7772400" y="3600695"/>
            <a:ext cx="4095751" cy="2134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3860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Takeoff Tip No. 3 – Know yourself</a:t>
            </a:r>
            <a:endParaRPr lang="en-US" dirty="0"/>
          </a:p>
        </p:txBody>
      </p:sp>
      <p:sp>
        <p:nvSpPr>
          <p:cNvPr id="3" name="Content Placeholder 2"/>
          <p:cNvSpPr>
            <a:spLocks noGrp="1"/>
          </p:cNvSpPr>
          <p:nvPr>
            <p:ph idx="1"/>
          </p:nvPr>
        </p:nvSpPr>
        <p:spPr>
          <a:xfrm>
            <a:off x="207674" y="1092490"/>
            <a:ext cx="10733617" cy="4391025"/>
          </a:xfrm>
        </p:spPr>
        <p:txBody>
          <a:bodyPr/>
          <a:lstStyle/>
          <a:p>
            <a:r>
              <a:rPr lang="en-US" dirty="0" smtClean="0"/>
              <a:t>Health, rest, state of mind</a:t>
            </a:r>
          </a:p>
          <a:p>
            <a:pPr lvl="1"/>
            <a:r>
              <a:rPr lang="en-US" dirty="0" smtClean="0"/>
              <a:t>Medication (s)</a:t>
            </a:r>
          </a:p>
          <a:p>
            <a:pPr lvl="1"/>
            <a:r>
              <a:rPr lang="en-US" dirty="0" smtClean="0"/>
              <a:t>Fatigue</a:t>
            </a:r>
          </a:p>
          <a:p>
            <a:pPr lvl="1"/>
            <a:r>
              <a:rPr lang="en-US" dirty="0" smtClean="0"/>
              <a:t>Mission Imperative</a:t>
            </a:r>
          </a:p>
          <a:p>
            <a:pPr lvl="1"/>
            <a:r>
              <a:rPr lang="en-US" dirty="0" smtClean="0"/>
              <a:t>External pressure (s)</a:t>
            </a:r>
          </a:p>
          <a:p>
            <a:pPr lvl="2"/>
            <a:r>
              <a:rPr lang="en-US" dirty="0" smtClean="0"/>
              <a:t>Plan B</a:t>
            </a:r>
          </a:p>
          <a:p>
            <a:r>
              <a:rPr lang="en-US" dirty="0" smtClean="0"/>
              <a:t>Recent experience</a:t>
            </a:r>
          </a:p>
          <a:p>
            <a:pPr lvl="1"/>
            <a:r>
              <a:rPr lang="en-US" dirty="0" smtClean="0"/>
              <a:t>In this environment</a:t>
            </a:r>
          </a:p>
          <a:p>
            <a:pPr lvl="1"/>
            <a:r>
              <a:rPr lang="en-US" dirty="0" smtClean="0"/>
              <a:t>In this aircraft</a:t>
            </a:r>
          </a:p>
        </p:txBody>
      </p:sp>
      <p:pic>
        <p:nvPicPr>
          <p:cNvPr id="5" name="Picture 4" descr="Vitruvian Man 1080P, 2K, 4K, 5K HD wallpapers free ..."/>
          <p:cNvPicPr>
            <a:picLocks noChangeAspect="1"/>
          </p:cNvPicPr>
          <p:nvPr/>
        </p:nvPicPr>
        <p:blipFill rotWithShape="1">
          <a:blip r:embed="rId3">
            <a:extLst>
              <a:ext uri="{28A0092B-C50C-407E-A947-70E740481C1C}">
                <a14:useLocalDpi xmlns:a14="http://schemas.microsoft.com/office/drawing/2010/main" val="0"/>
              </a:ext>
            </a:extLst>
          </a:blip>
          <a:srcRect l="24351" r="25148" b="47465"/>
          <a:stretch/>
        </p:blipFill>
        <p:spPr>
          <a:xfrm>
            <a:off x="7273636" y="2951018"/>
            <a:ext cx="4322619" cy="2532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834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Takeoff Tip  No. 2 – Plan your takeoff</a:t>
            </a:r>
            <a:endParaRPr lang="en-US" dirty="0"/>
          </a:p>
        </p:txBody>
      </p:sp>
      <p:sp>
        <p:nvSpPr>
          <p:cNvPr id="3" name="Content Placeholder 2"/>
          <p:cNvSpPr>
            <a:spLocks noGrp="1"/>
          </p:cNvSpPr>
          <p:nvPr>
            <p:ph idx="1"/>
          </p:nvPr>
        </p:nvSpPr>
        <p:spPr>
          <a:xfrm>
            <a:off x="236857" y="1063307"/>
            <a:ext cx="10733617" cy="4391025"/>
          </a:xfrm>
        </p:spPr>
        <p:txBody>
          <a:bodyPr/>
          <a:lstStyle/>
          <a:p>
            <a:r>
              <a:rPr lang="en-US" dirty="0" smtClean="0"/>
              <a:t>Go/No go criteria</a:t>
            </a:r>
          </a:p>
          <a:p>
            <a:pPr lvl="1"/>
            <a:r>
              <a:rPr lang="en-US" dirty="0" smtClean="0"/>
              <a:t>Initial instrument &amp; power check</a:t>
            </a:r>
          </a:p>
          <a:p>
            <a:pPr lvl="1"/>
            <a:r>
              <a:rPr lang="en-US" dirty="0" smtClean="0"/>
              <a:t>Departure path or procedure</a:t>
            </a:r>
          </a:p>
          <a:p>
            <a:pPr lvl="1"/>
            <a:r>
              <a:rPr lang="en-US" dirty="0" smtClean="0"/>
              <a:t>Power Loss before rotation</a:t>
            </a:r>
          </a:p>
          <a:p>
            <a:pPr lvl="1"/>
            <a:r>
              <a:rPr lang="en-US" dirty="0" smtClean="0"/>
              <a:t>Power loss during climb</a:t>
            </a:r>
          </a:p>
          <a:p>
            <a:r>
              <a:rPr lang="en-US" dirty="0" smtClean="0"/>
              <a:t>Ground roll</a:t>
            </a:r>
          </a:p>
          <a:p>
            <a:pPr lvl="1"/>
            <a:r>
              <a:rPr lang="en-US" dirty="0" smtClean="0"/>
              <a:t>Distance</a:t>
            </a:r>
          </a:p>
          <a:p>
            <a:pPr lvl="1"/>
            <a:r>
              <a:rPr lang="en-US" dirty="0" smtClean="0"/>
              <a:t>Rotation speed</a:t>
            </a:r>
          </a:p>
          <a:p>
            <a:pPr lvl="1"/>
            <a:r>
              <a:rPr lang="en-US" dirty="0"/>
              <a:t>50/70 </a:t>
            </a:r>
            <a:r>
              <a:rPr lang="en-US" dirty="0" smtClean="0"/>
              <a:t>check</a:t>
            </a:r>
          </a:p>
          <a:p>
            <a:pPr lvl="1"/>
            <a:r>
              <a:rPr lang="en-US" dirty="0" smtClean="0"/>
              <a:t>Rotation point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916" y="2461126"/>
            <a:ext cx="5782235" cy="3246167"/>
          </a:xfrm>
          <a:prstGeom prst="rect">
            <a:avLst/>
          </a:prstGeom>
        </p:spPr>
      </p:pic>
    </p:spTree>
    <p:extLst>
      <p:ext uri="{BB962C8B-B14F-4D97-AF65-F5344CB8AC3E}">
        <p14:creationId xmlns:p14="http://schemas.microsoft.com/office/powerpoint/2010/main" val="2413705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things first</a:t>
            </a:r>
            <a:endParaRPr lang="en-US" dirty="0"/>
          </a:p>
        </p:txBody>
      </p:sp>
      <p:sp>
        <p:nvSpPr>
          <p:cNvPr id="3" name="Content Placeholder 2"/>
          <p:cNvSpPr>
            <a:spLocks noGrp="1"/>
          </p:cNvSpPr>
          <p:nvPr>
            <p:ph idx="1"/>
          </p:nvPr>
        </p:nvSpPr>
        <p:spPr>
          <a:xfrm>
            <a:off x="674602" y="954088"/>
            <a:ext cx="10733617" cy="4391025"/>
          </a:xfrm>
        </p:spPr>
        <p:txBody>
          <a:bodyPr/>
          <a:lstStyle/>
          <a:p>
            <a:r>
              <a:rPr lang="en-US" dirty="0" smtClean="0"/>
              <a:t>Hit the books</a:t>
            </a:r>
          </a:p>
          <a:p>
            <a:pPr lvl="1"/>
            <a:r>
              <a:rPr lang="en-US" dirty="0" smtClean="0"/>
              <a:t>Takeoff &amp; landing performance</a:t>
            </a:r>
          </a:p>
          <a:p>
            <a:pPr lvl="2"/>
            <a:r>
              <a:rPr lang="en-US" dirty="0" smtClean="0"/>
              <a:t>At mission weight</a:t>
            </a:r>
            <a:endParaRPr lang="en-US" dirty="0"/>
          </a:p>
        </p:txBody>
      </p:sp>
      <p:pic>
        <p:nvPicPr>
          <p:cNvPr id="7" name="Picture 6" descr="takeoff - What are the meanings of various reference lin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14" y="2488836"/>
            <a:ext cx="4883982" cy="2871529"/>
          </a:xfrm>
          <a:prstGeom prst="rect">
            <a:avLst/>
          </a:prstGeom>
          <a:ln>
            <a:noFill/>
          </a:ln>
          <a:effectLst>
            <a:outerShdw blurRad="292100" dist="139700" dir="2700000" algn="tl" rotWithShape="0">
              <a:srgbClr val="333333">
                <a:alpha val="65000"/>
              </a:srgbClr>
            </a:outerShdw>
          </a:effectLst>
        </p:spPr>
      </p:pic>
      <p:pic>
        <p:nvPicPr>
          <p:cNvPr id="8" name="Picture 7" descr="aircraft performance - How can I calculate takeoff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980" y="2488836"/>
            <a:ext cx="6106823" cy="2984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2654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ea typeface="ＭＳ Ｐゴシック" pitchFamily="34" charset="-128"/>
              </a:rPr>
              <a:t>Takeoff calculations</a:t>
            </a:r>
          </a:p>
        </p:txBody>
      </p:sp>
      <p:sp>
        <p:nvSpPr>
          <p:cNvPr id="46083" name="Content Placeholder 2"/>
          <p:cNvSpPr>
            <a:spLocks noGrp="1"/>
          </p:cNvSpPr>
          <p:nvPr>
            <p:ph idx="1"/>
          </p:nvPr>
        </p:nvSpPr>
        <p:spPr>
          <a:xfrm>
            <a:off x="698500" y="954088"/>
            <a:ext cx="8331200" cy="4391025"/>
          </a:xfrm>
        </p:spPr>
        <p:txBody>
          <a:bodyPr/>
          <a:lstStyle/>
          <a:p>
            <a:r>
              <a:rPr lang="en-US" altLang="en-US" dirty="0" smtClean="0">
                <a:ea typeface="ＭＳ Ｐゴシック" pitchFamily="34" charset="-128"/>
              </a:rPr>
              <a:t>Density altitude</a:t>
            </a:r>
          </a:p>
          <a:p>
            <a:pPr lvl="1"/>
            <a:r>
              <a:rPr lang="en-US" altLang="en-US" dirty="0" smtClean="0">
                <a:ea typeface="ＭＳ Ｐゴシック" pitchFamily="34" charset="-128"/>
              </a:rPr>
              <a:t>Fixed pitch add 15% per 1000 feet DA to 8000 ft.</a:t>
            </a:r>
          </a:p>
          <a:p>
            <a:pPr lvl="1"/>
            <a:r>
              <a:rPr lang="en-US" altLang="en-US" dirty="0" smtClean="0">
                <a:ea typeface="ＭＳ Ｐゴシック" pitchFamily="34" charset="-128"/>
              </a:rPr>
              <a:t>Constant speed add 12% per 1000 feet DA to 6000 ft.</a:t>
            </a:r>
          </a:p>
          <a:p>
            <a:r>
              <a:rPr lang="en-US" altLang="en-US" dirty="0" smtClean="0">
                <a:ea typeface="ＭＳ Ｐゴシック" pitchFamily="34" charset="-128"/>
              </a:rPr>
              <a:t>50/70 Rule – no obstacle </a:t>
            </a:r>
          </a:p>
          <a:p>
            <a:pPr lvl="1"/>
            <a:r>
              <a:rPr lang="en-US" altLang="en-US" dirty="0" smtClean="0">
                <a:ea typeface="ＭＳ Ｐゴシック" pitchFamily="34" charset="-128"/>
              </a:rPr>
              <a:t>Available takeoff length x 50%</a:t>
            </a:r>
          </a:p>
          <a:p>
            <a:pPr lvl="2"/>
            <a:r>
              <a:rPr lang="en-US" altLang="en-US" dirty="0" smtClean="0">
                <a:ea typeface="ＭＳ Ｐゴシック" pitchFamily="34" charset="-128"/>
              </a:rPr>
              <a:t>1700 Ft. x .50 = 850 Ft.</a:t>
            </a:r>
          </a:p>
          <a:p>
            <a:pPr lvl="1"/>
            <a:r>
              <a:rPr lang="en-US" altLang="en-US" dirty="0" smtClean="0">
                <a:ea typeface="ＭＳ Ｐゴシック" pitchFamily="34" charset="-128"/>
              </a:rPr>
              <a:t>Lift off speed X 70%</a:t>
            </a:r>
          </a:p>
          <a:p>
            <a:pPr lvl="2"/>
            <a:r>
              <a:rPr lang="en-US" altLang="en-US" dirty="0" smtClean="0">
                <a:ea typeface="ＭＳ Ｐゴシック" pitchFamily="34" charset="-128"/>
              </a:rPr>
              <a:t>60 Knots/MPH x .70 = 42 Knots/MPH</a:t>
            </a:r>
          </a:p>
          <a:p>
            <a:r>
              <a:rPr lang="en-US" altLang="en-US" dirty="0" smtClean="0">
                <a:ea typeface="ＭＳ Ｐゴシック" pitchFamily="34" charset="-128"/>
              </a:rPr>
              <a:t>30/70 Rule – </a:t>
            </a:r>
            <a:r>
              <a:rPr lang="en-US" altLang="en-US" dirty="0">
                <a:ea typeface="ＭＳ Ｐゴシック" pitchFamily="34" charset="-128"/>
              </a:rPr>
              <a:t>with obstacle </a:t>
            </a:r>
            <a:endParaRPr lang="en-US" altLang="en-US" dirty="0" smtClean="0">
              <a:ea typeface="ＭＳ Ｐゴシック" pitchFamily="34" charset="-128"/>
            </a:endParaRPr>
          </a:p>
          <a:p>
            <a:pPr lvl="1"/>
            <a:r>
              <a:rPr lang="en-US" altLang="en-US" dirty="0" smtClean="0">
                <a:ea typeface="ＭＳ Ｐゴシック" pitchFamily="34" charset="-128"/>
              </a:rPr>
              <a:t>Available </a:t>
            </a:r>
            <a:r>
              <a:rPr lang="en-US" altLang="en-US" dirty="0">
                <a:ea typeface="ＭＳ Ｐゴシック" pitchFamily="34" charset="-128"/>
              </a:rPr>
              <a:t>takeoff length x </a:t>
            </a:r>
            <a:r>
              <a:rPr lang="en-US" altLang="en-US" dirty="0" smtClean="0">
                <a:ea typeface="ＭＳ Ｐゴシック" pitchFamily="34" charset="-128"/>
              </a:rPr>
              <a:t>30</a:t>
            </a:r>
            <a:r>
              <a:rPr lang="en-US" altLang="en-US" dirty="0">
                <a:ea typeface="ＭＳ Ｐゴシック" pitchFamily="34" charset="-128"/>
              </a:rPr>
              <a:t>%</a:t>
            </a:r>
          </a:p>
          <a:p>
            <a:pPr lvl="2"/>
            <a:r>
              <a:rPr lang="en-US" altLang="en-US" dirty="0">
                <a:ea typeface="ＭＳ Ｐゴシック" pitchFamily="34" charset="-128"/>
              </a:rPr>
              <a:t>1700 Ft. x </a:t>
            </a:r>
            <a:r>
              <a:rPr lang="en-US" altLang="en-US" dirty="0" smtClean="0">
                <a:ea typeface="ＭＳ Ｐゴシック" pitchFamily="34" charset="-128"/>
              </a:rPr>
              <a:t>.30 </a:t>
            </a:r>
            <a:r>
              <a:rPr lang="en-US" altLang="en-US" dirty="0">
                <a:ea typeface="ＭＳ Ｐゴシック" pitchFamily="34" charset="-128"/>
              </a:rPr>
              <a:t>= </a:t>
            </a:r>
            <a:r>
              <a:rPr lang="en-US" altLang="en-US" dirty="0" smtClean="0">
                <a:ea typeface="ＭＳ Ｐゴシック" pitchFamily="34" charset="-128"/>
              </a:rPr>
              <a:t>510 </a:t>
            </a:r>
            <a:r>
              <a:rPr lang="en-US" altLang="en-US" dirty="0">
                <a:ea typeface="ＭＳ Ｐゴシック" pitchFamily="34" charset="-128"/>
              </a:rPr>
              <a:t>Ft.</a:t>
            </a:r>
          </a:p>
          <a:p>
            <a:endParaRPr lang="en-US" altLang="en-US" dirty="0" smtClean="0">
              <a:ea typeface="ＭＳ Ｐゴシック" pitchFamily="34" charset="-128"/>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883"/>
          <a:stretch/>
        </p:blipFill>
        <p:spPr>
          <a:xfrm>
            <a:off x="6608619" y="2768600"/>
            <a:ext cx="4949536" cy="2742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6698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08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42" y="216668"/>
            <a:ext cx="11296651" cy="609600"/>
          </a:xfrm>
        </p:spPr>
        <p:txBody>
          <a:bodyPr/>
          <a:lstStyle/>
          <a:p>
            <a:r>
              <a:rPr lang="en-US" dirty="0" smtClean="0"/>
              <a:t>Takeoff Tip No. 1 – Brief your plan</a:t>
            </a:r>
            <a:endParaRPr lang="en-US" dirty="0"/>
          </a:p>
        </p:txBody>
      </p:sp>
      <p:sp>
        <p:nvSpPr>
          <p:cNvPr id="3" name="Content Placeholder 2"/>
          <p:cNvSpPr>
            <a:spLocks noGrp="1"/>
          </p:cNvSpPr>
          <p:nvPr>
            <p:ph idx="1"/>
          </p:nvPr>
        </p:nvSpPr>
        <p:spPr>
          <a:xfrm>
            <a:off x="217506" y="826268"/>
            <a:ext cx="10733617" cy="4391025"/>
          </a:xfrm>
        </p:spPr>
        <p:txBody>
          <a:bodyPr/>
          <a:lstStyle/>
          <a:p>
            <a:r>
              <a:rPr lang="en-US" dirty="0" smtClean="0"/>
              <a:t>Runway &amp; aircraft configuration</a:t>
            </a:r>
          </a:p>
          <a:p>
            <a:r>
              <a:rPr lang="en-US" dirty="0" smtClean="0"/>
              <a:t>Go/No go criteria</a:t>
            </a:r>
          </a:p>
          <a:p>
            <a:pPr lvl="1"/>
            <a:r>
              <a:rPr lang="en-US" dirty="0" smtClean="0"/>
              <a:t>Initial instrument &amp; power check</a:t>
            </a:r>
          </a:p>
          <a:p>
            <a:pPr lvl="1"/>
            <a:r>
              <a:rPr lang="en-US" dirty="0" smtClean="0"/>
              <a:t>50/70 check point &amp; speed</a:t>
            </a:r>
          </a:p>
          <a:p>
            <a:pPr lvl="1"/>
            <a:r>
              <a:rPr lang="en-US" dirty="0" smtClean="0"/>
              <a:t>Departure path or procedure</a:t>
            </a:r>
          </a:p>
          <a:p>
            <a:pPr lvl="1"/>
            <a:r>
              <a:rPr lang="en-US" dirty="0" smtClean="0"/>
              <a:t>Power Loss before rotation</a:t>
            </a:r>
          </a:p>
          <a:p>
            <a:pPr lvl="1"/>
            <a:r>
              <a:rPr lang="en-US" dirty="0" smtClean="0"/>
              <a:t>Ground roll</a:t>
            </a:r>
          </a:p>
          <a:p>
            <a:pPr lvl="2"/>
            <a:r>
              <a:rPr lang="en-US" dirty="0" smtClean="0"/>
              <a:t>Rotation and V speeds</a:t>
            </a:r>
          </a:p>
          <a:p>
            <a:r>
              <a:rPr lang="en-US" dirty="0" smtClean="0"/>
              <a:t>Emergency procedures</a:t>
            </a:r>
          </a:p>
          <a:p>
            <a:pPr lvl="1"/>
            <a:r>
              <a:rPr lang="en-US" dirty="0"/>
              <a:t>Power loss in climb</a:t>
            </a:r>
          </a:p>
          <a:p>
            <a:pPr lvl="1"/>
            <a:r>
              <a:rPr lang="en-US" dirty="0" smtClean="0"/>
              <a:t>Off airport landing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986"/>
          <a:stretch/>
        </p:blipFill>
        <p:spPr>
          <a:xfrm>
            <a:off x="6735803" y="2157782"/>
            <a:ext cx="4978869" cy="3386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0177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Tips No. 5 – Know your airports (s)</a:t>
            </a:r>
            <a:endParaRPr lang="en-US" dirty="0"/>
          </a:p>
        </p:txBody>
      </p:sp>
      <p:sp>
        <p:nvSpPr>
          <p:cNvPr id="3" name="Content Placeholder 2"/>
          <p:cNvSpPr>
            <a:spLocks noGrp="1"/>
          </p:cNvSpPr>
          <p:nvPr>
            <p:ph idx="1"/>
          </p:nvPr>
        </p:nvSpPr>
        <p:spPr>
          <a:xfrm>
            <a:off x="131954" y="1092490"/>
            <a:ext cx="10733617" cy="4391025"/>
          </a:xfrm>
        </p:spPr>
        <p:txBody>
          <a:bodyPr/>
          <a:lstStyle/>
          <a:p>
            <a:r>
              <a:rPr lang="en-US" dirty="0" smtClean="0"/>
              <a:t>Field Elevation</a:t>
            </a:r>
          </a:p>
          <a:p>
            <a:r>
              <a:rPr lang="en-US" dirty="0" smtClean="0"/>
              <a:t>Temperature &amp; humidity</a:t>
            </a:r>
          </a:p>
          <a:p>
            <a:r>
              <a:rPr lang="en-US" dirty="0" smtClean="0"/>
              <a:t>Wind speed &amp; direction</a:t>
            </a:r>
          </a:p>
          <a:p>
            <a:r>
              <a:rPr lang="en-US" dirty="0"/>
              <a:t>Runway length</a:t>
            </a:r>
          </a:p>
          <a:p>
            <a:pPr lvl="1"/>
            <a:r>
              <a:rPr lang="en-US" dirty="0"/>
              <a:t>Runway composition</a:t>
            </a:r>
          </a:p>
          <a:p>
            <a:pPr lvl="1"/>
            <a:r>
              <a:rPr lang="en-US" dirty="0"/>
              <a:t>Runway slope</a:t>
            </a:r>
          </a:p>
          <a:p>
            <a:pPr lvl="1"/>
            <a:r>
              <a:rPr lang="en-US" dirty="0"/>
              <a:t>Runway contamination</a:t>
            </a:r>
          </a:p>
          <a:p>
            <a:r>
              <a:rPr lang="en-US" dirty="0" smtClean="0"/>
              <a:t>Approach obstacles</a:t>
            </a:r>
          </a:p>
          <a:p>
            <a:r>
              <a:rPr lang="en-US" dirty="0" smtClean="0"/>
              <a:t>Departure obstacles</a:t>
            </a:r>
          </a:p>
        </p:txBody>
      </p:sp>
      <p:pic>
        <p:nvPicPr>
          <p:cNvPr id="5"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1052" t="37668" r="26553" b="3090"/>
          <a:stretch/>
        </p:blipFill>
        <p:spPr bwMode="auto">
          <a:xfrm>
            <a:off x="5498763" y="3083761"/>
            <a:ext cx="3367310" cy="253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866"/>
          <a:stretch/>
        </p:blipFill>
        <p:spPr>
          <a:xfrm>
            <a:off x="8331200" y="1092490"/>
            <a:ext cx="3431146" cy="2732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20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Tip No. 4 – Know your airplane</a:t>
            </a:r>
            <a:endParaRPr lang="en-US" dirty="0"/>
          </a:p>
        </p:txBody>
      </p:sp>
      <p:sp>
        <p:nvSpPr>
          <p:cNvPr id="3" name="Content Placeholder 2"/>
          <p:cNvSpPr>
            <a:spLocks noGrp="1"/>
          </p:cNvSpPr>
          <p:nvPr>
            <p:ph idx="1"/>
          </p:nvPr>
        </p:nvSpPr>
        <p:spPr>
          <a:xfrm>
            <a:off x="159036" y="1063307"/>
            <a:ext cx="10733617" cy="4391025"/>
          </a:xfrm>
        </p:spPr>
        <p:txBody>
          <a:bodyPr/>
          <a:lstStyle/>
          <a:p>
            <a:r>
              <a:rPr lang="en-US" dirty="0" smtClean="0"/>
              <a:t>Initial &amp; final approach &amp; best glide speeds</a:t>
            </a:r>
          </a:p>
          <a:p>
            <a:r>
              <a:rPr lang="en-US" dirty="0" smtClean="0"/>
              <a:t>Flap and gear speeds</a:t>
            </a:r>
            <a:endParaRPr lang="en-US" dirty="0"/>
          </a:p>
          <a:p>
            <a:r>
              <a:rPr lang="en-US" dirty="0" smtClean="0"/>
              <a:t>Best </a:t>
            </a:r>
            <a:r>
              <a:rPr lang="en-US" dirty="0"/>
              <a:t>angle of climb speed – </a:t>
            </a:r>
            <a:r>
              <a:rPr lang="en-US" dirty="0" err="1"/>
              <a:t>Vx</a:t>
            </a:r>
            <a:endParaRPr lang="en-US" dirty="0"/>
          </a:p>
          <a:p>
            <a:r>
              <a:rPr lang="en-US" dirty="0"/>
              <a:t>Best rate of climb speed -    </a:t>
            </a:r>
            <a:r>
              <a:rPr lang="en-US" dirty="0" err="1"/>
              <a:t>Vy</a:t>
            </a:r>
            <a:endParaRPr lang="en-US" dirty="0"/>
          </a:p>
          <a:p>
            <a:r>
              <a:rPr lang="en-US" dirty="0"/>
              <a:t>Single-engine minimum control </a:t>
            </a:r>
            <a:r>
              <a:rPr lang="en-US" dirty="0" smtClean="0"/>
              <a:t/>
            </a:r>
            <a:br>
              <a:rPr lang="en-US" dirty="0" smtClean="0"/>
            </a:br>
            <a:r>
              <a:rPr lang="en-US" dirty="0" smtClean="0"/>
              <a:t>speed </a:t>
            </a:r>
            <a:r>
              <a:rPr lang="en-US" dirty="0"/>
              <a:t>- </a:t>
            </a:r>
            <a:r>
              <a:rPr lang="en-US" dirty="0" err="1"/>
              <a:t>Vmc</a:t>
            </a:r>
            <a:endParaRPr lang="en-US" dirty="0"/>
          </a:p>
          <a:p>
            <a:r>
              <a:rPr lang="en-US" dirty="0"/>
              <a:t>Best single-engine </a:t>
            </a:r>
            <a:br>
              <a:rPr lang="en-US" dirty="0"/>
            </a:br>
            <a:r>
              <a:rPr lang="en-US" dirty="0" smtClean="0"/>
              <a:t>climb </a:t>
            </a:r>
            <a:r>
              <a:rPr lang="en-US" dirty="0"/>
              <a:t>speed – </a:t>
            </a:r>
            <a:r>
              <a:rPr lang="en-US" dirty="0" err="1"/>
              <a:t>Vyse</a:t>
            </a:r>
            <a:endParaRPr lang="en-US" dirty="0"/>
          </a:p>
          <a:p>
            <a:r>
              <a:rPr lang="en-US" dirty="0" smtClean="0"/>
              <a:t>Expected Landing performance</a:t>
            </a:r>
          </a:p>
          <a:p>
            <a:pPr lvl="1"/>
            <a:r>
              <a:rPr lang="en-US" dirty="0" smtClean="0"/>
              <a:t>Add 50%</a:t>
            </a:r>
          </a:p>
          <a:p>
            <a:pPr lvl="1"/>
            <a:endParaRPr lang="en-US" dirty="0" smtClean="0"/>
          </a:p>
        </p:txBody>
      </p:sp>
      <p:pic>
        <p:nvPicPr>
          <p:cNvPr id="5" name="Picture 4" descr="aircraft performance - How can I calculate takeoff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474" y="2507227"/>
            <a:ext cx="5847880" cy="2857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2351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Tip No. 3 – Fly the pattern</a:t>
            </a:r>
            <a:endParaRPr lang="en-US" dirty="0"/>
          </a:p>
        </p:txBody>
      </p:sp>
      <p:sp>
        <p:nvSpPr>
          <p:cNvPr id="5" name="Content Placeholder 2"/>
          <p:cNvSpPr txBox="1">
            <a:spLocks/>
          </p:cNvSpPr>
          <p:nvPr/>
        </p:nvSpPr>
        <p:spPr bwMode="auto">
          <a:xfrm>
            <a:off x="133755" y="1049291"/>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Pattern altitude</a:t>
            </a:r>
          </a:p>
          <a:p>
            <a:pPr lvl="1"/>
            <a:r>
              <a:rPr lang="en-US" kern="0" dirty="0"/>
              <a:t>May be different for airplanes </a:t>
            </a:r>
            <a:br>
              <a:rPr lang="en-US" kern="0" dirty="0"/>
            </a:br>
            <a:r>
              <a:rPr lang="en-US" kern="0" dirty="0"/>
              <a:t>and </a:t>
            </a:r>
            <a:r>
              <a:rPr lang="en-US" kern="0" dirty="0" smtClean="0"/>
              <a:t>helicopters</a:t>
            </a:r>
          </a:p>
          <a:p>
            <a:r>
              <a:rPr lang="en-US" kern="0" dirty="0" smtClean="0"/>
              <a:t>Left or right-hand turns?</a:t>
            </a:r>
          </a:p>
          <a:p>
            <a:r>
              <a:rPr lang="en-US" kern="0" dirty="0" smtClean="0"/>
              <a:t>Look and listen for</a:t>
            </a:r>
          </a:p>
          <a:p>
            <a:pPr lvl="1"/>
            <a:r>
              <a:rPr lang="en-US" kern="0" dirty="0" smtClean="0"/>
              <a:t>Aircraft in the pattern</a:t>
            </a:r>
          </a:p>
          <a:p>
            <a:pPr lvl="1"/>
            <a:r>
              <a:rPr lang="en-US" kern="0" dirty="0" smtClean="0"/>
              <a:t>Aircraft on final</a:t>
            </a:r>
          </a:p>
          <a:p>
            <a:pPr lvl="2"/>
            <a:r>
              <a:rPr lang="en-US" kern="0" dirty="0" smtClean="0"/>
              <a:t>Instrument approaches</a:t>
            </a:r>
          </a:p>
        </p:txBody>
      </p:sp>
      <p:pic>
        <p:nvPicPr>
          <p:cNvPr id="7" name="Content Placeholder 8"/>
          <p:cNvPicPr>
            <a:picLocks noGrp="1" noChangeAspect="1"/>
          </p:cNvPicPr>
          <p:nvPr>
            <p:ph idx="1"/>
          </p:nvPr>
        </p:nvPicPr>
        <p:blipFill>
          <a:blip r:embed="rId3"/>
          <a:stretch>
            <a:fillRect/>
          </a:stretch>
        </p:blipFill>
        <p:spPr>
          <a:xfrm>
            <a:off x="5845991" y="2041501"/>
            <a:ext cx="5222368" cy="3479403"/>
          </a:xfrm>
          <a:prstGeom prst="rect">
            <a:avLst/>
          </a:prstGeom>
        </p:spPr>
      </p:pic>
      <p:grpSp>
        <p:nvGrpSpPr>
          <p:cNvPr id="43" name="Group 42"/>
          <p:cNvGrpSpPr/>
          <p:nvPr/>
        </p:nvGrpSpPr>
        <p:grpSpPr>
          <a:xfrm>
            <a:off x="6549111" y="2372073"/>
            <a:ext cx="3759211" cy="2600347"/>
            <a:chOff x="6549111" y="2372073"/>
            <a:chExt cx="3759211" cy="2600347"/>
          </a:xfrm>
        </p:grpSpPr>
        <p:cxnSp>
          <p:nvCxnSpPr>
            <p:cNvPr id="9" name="Straight Connector 8"/>
            <p:cNvCxnSpPr/>
            <p:nvPr/>
          </p:nvCxnSpPr>
          <p:spPr bwMode="auto">
            <a:xfrm>
              <a:off x="6717102" y="2581724"/>
              <a:ext cx="3352800" cy="2318080"/>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6549111" y="3621989"/>
              <a:ext cx="1551093" cy="146946"/>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9852598" y="4567509"/>
              <a:ext cx="338623" cy="243837"/>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10191221" y="4827188"/>
              <a:ext cx="117101" cy="145232"/>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6848123" y="2491120"/>
              <a:ext cx="526459" cy="403373"/>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6676846" y="2372073"/>
              <a:ext cx="171277" cy="148518"/>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27562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19612" y="1023756"/>
            <a:ext cx="6795336" cy="4530224"/>
          </a:xfrm>
        </p:spPr>
      </p:pic>
      <p:sp>
        <p:nvSpPr>
          <p:cNvPr id="10" name="Right Arrow 9"/>
          <p:cNvSpPr/>
          <p:nvPr/>
        </p:nvSpPr>
        <p:spPr bwMode="auto">
          <a:xfrm>
            <a:off x="7279574" y="3696511"/>
            <a:ext cx="191194" cy="105571"/>
          </a:xfrm>
          <a:prstGeom prst="right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7072008" y="3871750"/>
            <a:ext cx="207565" cy="141317"/>
          </a:xfrm>
          <a:prstGeom prst="right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Content Placeholder 2"/>
          <p:cNvSpPr txBox="1">
            <a:spLocks/>
          </p:cNvSpPr>
          <p:nvPr/>
        </p:nvSpPr>
        <p:spPr bwMode="auto">
          <a:xfrm>
            <a:off x="330740" y="1096647"/>
            <a:ext cx="4310086" cy="383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Brief your plan</a:t>
            </a:r>
          </a:p>
          <a:p>
            <a:r>
              <a:rPr lang="en-US" kern="0" dirty="0" smtClean="0"/>
              <a:t>Landing configuration</a:t>
            </a:r>
          </a:p>
          <a:p>
            <a:r>
              <a:rPr lang="en-US" kern="0" dirty="0" smtClean="0"/>
              <a:t>On speed</a:t>
            </a:r>
          </a:p>
          <a:p>
            <a:r>
              <a:rPr lang="en-US" kern="0" dirty="0" smtClean="0"/>
              <a:t>On course</a:t>
            </a:r>
          </a:p>
          <a:p>
            <a:r>
              <a:rPr lang="en-US" kern="0" dirty="0" smtClean="0"/>
              <a:t>On glide path</a:t>
            </a:r>
          </a:p>
        </p:txBody>
      </p:sp>
      <p:sp>
        <p:nvSpPr>
          <p:cNvPr id="8" name="Flowchart: Or 7"/>
          <p:cNvSpPr/>
          <p:nvPr/>
        </p:nvSpPr>
        <p:spPr bwMode="auto">
          <a:xfrm>
            <a:off x="7882757" y="3849653"/>
            <a:ext cx="149647" cy="134968"/>
          </a:xfrm>
          <a:prstGeom prst="flowChartOr">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Title 1"/>
          <p:cNvSpPr>
            <a:spLocks noGrp="1"/>
          </p:cNvSpPr>
          <p:nvPr>
            <p:ph type="title"/>
          </p:nvPr>
        </p:nvSpPr>
        <p:spPr>
          <a:xfrm>
            <a:off x="571500" y="344488"/>
            <a:ext cx="11512345" cy="609600"/>
          </a:xfrm>
        </p:spPr>
        <p:txBody>
          <a:bodyPr/>
          <a:lstStyle/>
          <a:p>
            <a:r>
              <a:rPr lang="en-US" dirty="0" smtClean="0"/>
              <a:t>Landing Tip  No. 2 – Fly a stabilized approach</a:t>
            </a:r>
            <a:endParaRPr lang="en-US" dirty="0"/>
          </a:p>
        </p:txBody>
      </p:sp>
    </p:spTree>
    <p:extLst>
      <p:ext uri="{BB962C8B-B14F-4D97-AF65-F5344CB8AC3E}">
        <p14:creationId xmlns:p14="http://schemas.microsoft.com/office/powerpoint/2010/main" val="4059887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the picture</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141" t="39254" r="27574" b="21380"/>
          <a:stretch/>
        </p:blipFill>
        <p:spPr>
          <a:xfrm>
            <a:off x="3997233" y="1123404"/>
            <a:ext cx="8033506" cy="4458789"/>
          </a:xfrm>
        </p:spPr>
      </p:pic>
      <p:sp>
        <p:nvSpPr>
          <p:cNvPr id="10" name="Right Arrow 9"/>
          <p:cNvSpPr/>
          <p:nvPr/>
        </p:nvSpPr>
        <p:spPr bwMode="auto">
          <a:xfrm>
            <a:off x="6585626" y="3472774"/>
            <a:ext cx="214581" cy="129010"/>
          </a:xfrm>
          <a:prstGeom prst="right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6108970" y="3871609"/>
            <a:ext cx="220306" cy="158875"/>
          </a:xfrm>
          <a:prstGeom prst="right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9" name="Content Placeholder 4"/>
          <p:cNvPicPr>
            <a:picLocks noChangeAspect="1"/>
          </p:cNvPicPr>
          <p:nvPr/>
        </p:nvPicPr>
        <p:blipFill rotWithShape="1">
          <a:blip r:embed="rId4"/>
          <a:srcRect l="1248" t="1718"/>
          <a:stretch/>
        </p:blipFill>
        <p:spPr bwMode="auto">
          <a:xfrm>
            <a:off x="269671" y="2048075"/>
            <a:ext cx="3435634" cy="2188039"/>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owchart: Or 7"/>
          <p:cNvSpPr/>
          <p:nvPr/>
        </p:nvSpPr>
        <p:spPr bwMode="auto">
          <a:xfrm>
            <a:off x="7665396" y="3769788"/>
            <a:ext cx="309680" cy="260696"/>
          </a:xfrm>
          <a:prstGeom prst="flowChartOr">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88005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600" dirty="0" smtClean="0">
                <a:ea typeface="ＭＳ Ｐゴシック" pitchFamily="34" charset="-128"/>
              </a:rPr>
              <a:t>Stabilized Approach Parameters </a:t>
            </a:r>
            <a:r>
              <a:rPr lang="en-US" altLang="en-US" sz="3600" dirty="0">
                <a:ea typeface="ＭＳ Ｐゴシック" pitchFamily="34" charset="-128"/>
              </a:rPr>
              <a:t>- IFR</a:t>
            </a:r>
          </a:p>
        </p:txBody>
      </p:sp>
      <p:sp>
        <p:nvSpPr>
          <p:cNvPr id="11267" name="Content Placeholder 2"/>
          <p:cNvSpPr>
            <a:spLocks noGrp="1"/>
          </p:cNvSpPr>
          <p:nvPr>
            <p:ph idx="1"/>
          </p:nvPr>
        </p:nvSpPr>
        <p:spPr>
          <a:xfrm>
            <a:off x="701402" y="924950"/>
            <a:ext cx="8050212" cy="4892675"/>
          </a:xfrm>
        </p:spPr>
        <p:txBody>
          <a:bodyPr/>
          <a:lstStyle/>
          <a:p>
            <a:r>
              <a:rPr lang="en-US" altLang="en-US" dirty="0" smtClean="0">
                <a:ea typeface="ＭＳ Ｐゴシック" pitchFamily="34" charset="-128"/>
              </a:rPr>
              <a:t>Stabilized by 1000 feet above touchdown elevation.</a:t>
            </a:r>
          </a:p>
          <a:p>
            <a:pPr lvl="1"/>
            <a:r>
              <a:rPr lang="en-US" altLang="en-US" dirty="0" smtClean="0">
                <a:ea typeface="ＭＳ Ｐゴシック" pitchFamily="34" charset="-128"/>
              </a:rPr>
              <a:t>On correct flight path</a:t>
            </a:r>
          </a:p>
          <a:p>
            <a:pPr lvl="2"/>
            <a:r>
              <a:rPr lang="en-US" altLang="en-US" dirty="0" smtClean="0">
                <a:ea typeface="ＭＳ Ｐゴシック" pitchFamily="34" charset="-128"/>
              </a:rPr>
              <a:t>Small corrections to maintain </a:t>
            </a:r>
          </a:p>
          <a:p>
            <a:pPr lvl="1"/>
            <a:r>
              <a:rPr lang="en-US" altLang="en-US" dirty="0" smtClean="0">
                <a:ea typeface="ＭＳ Ｐゴシック" pitchFamily="34" charset="-128"/>
              </a:rPr>
              <a:t>On speed</a:t>
            </a:r>
          </a:p>
          <a:p>
            <a:pPr lvl="2"/>
            <a:r>
              <a:rPr lang="en-US" altLang="en-US" dirty="0" smtClean="0">
                <a:ea typeface="ＭＳ Ｐゴシック" pitchFamily="34" charset="-128"/>
              </a:rPr>
              <a:t>Recommended approach speed</a:t>
            </a:r>
          </a:p>
          <a:p>
            <a:pPr lvl="3"/>
            <a:r>
              <a:rPr lang="en-US" altLang="en-US" dirty="0" smtClean="0">
                <a:ea typeface="ＭＳ Ｐゴシック" pitchFamily="34" charset="-128"/>
              </a:rPr>
              <a:t>+10/-5 knots or MPH</a:t>
            </a:r>
          </a:p>
          <a:p>
            <a:pPr lvl="1"/>
            <a:r>
              <a:rPr lang="en-US" altLang="en-US" dirty="0" smtClean="0">
                <a:ea typeface="ＭＳ Ｐゴシック" pitchFamily="34" charset="-128"/>
              </a:rPr>
              <a:t>Descent</a:t>
            </a:r>
          </a:p>
          <a:p>
            <a:pPr lvl="2"/>
            <a:r>
              <a:rPr lang="en-US" altLang="en-US" dirty="0" smtClean="0">
                <a:ea typeface="ＭＳ Ｐゴシック" pitchFamily="34" charset="-128"/>
              </a:rPr>
              <a:t>On Glide Slope/VASI</a:t>
            </a:r>
          </a:p>
          <a:p>
            <a:pPr lvl="2"/>
            <a:r>
              <a:rPr lang="en-US" altLang="en-US" dirty="0" smtClean="0">
                <a:ea typeface="ＭＳ Ｐゴシック" pitchFamily="34" charset="-128"/>
              </a:rPr>
              <a:t>500 fpm or less</a:t>
            </a:r>
          </a:p>
          <a:p>
            <a:pPr lvl="1"/>
            <a:r>
              <a:rPr lang="en-US" altLang="en-US" dirty="0" smtClean="0">
                <a:ea typeface="ＭＳ Ｐゴシック" pitchFamily="34" charset="-128"/>
              </a:rPr>
              <a:t>In landing configuration</a:t>
            </a:r>
          </a:p>
          <a:p>
            <a:pPr lvl="1"/>
            <a:r>
              <a:rPr lang="en-US" altLang="en-US" dirty="0" smtClean="0">
                <a:ea typeface="ＭＳ Ｐゴシック" pitchFamily="34" charset="-128"/>
              </a:rPr>
              <a:t>Landing checklist complete</a:t>
            </a:r>
          </a:p>
        </p:txBody>
      </p:sp>
      <p:pic>
        <p:nvPicPr>
          <p:cNvPr id="1126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732" y="2616742"/>
            <a:ext cx="3772785" cy="283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9066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600" dirty="0">
                <a:ea typeface="ＭＳ Ｐゴシック" pitchFamily="34" charset="-128"/>
              </a:rPr>
              <a:t>Stabilized Approach </a:t>
            </a:r>
            <a:r>
              <a:rPr lang="en-US" altLang="en-US" sz="3600" dirty="0" smtClean="0">
                <a:ea typeface="ＭＳ Ｐゴシック" pitchFamily="34" charset="-128"/>
              </a:rPr>
              <a:t>Parameters </a:t>
            </a:r>
            <a:r>
              <a:rPr lang="en-US" altLang="en-US" sz="3600" dirty="0">
                <a:ea typeface="ＭＳ Ｐゴシック" pitchFamily="34" charset="-128"/>
              </a:rPr>
              <a:t>- VFR</a:t>
            </a:r>
          </a:p>
        </p:txBody>
      </p:sp>
      <p:sp>
        <p:nvSpPr>
          <p:cNvPr id="12291" name="Content Placeholder 2"/>
          <p:cNvSpPr>
            <a:spLocks noGrp="1"/>
          </p:cNvSpPr>
          <p:nvPr>
            <p:ph idx="1"/>
          </p:nvPr>
        </p:nvSpPr>
        <p:spPr>
          <a:xfrm>
            <a:off x="689932" y="875430"/>
            <a:ext cx="8050212" cy="4892675"/>
          </a:xfrm>
        </p:spPr>
        <p:txBody>
          <a:bodyPr/>
          <a:lstStyle/>
          <a:p>
            <a:r>
              <a:rPr lang="en-US" altLang="en-US" dirty="0" smtClean="0">
                <a:ea typeface="ＭＳ Ｐゴシック" pitchFamily="34" charset="-128"/>
              </a:rPr>
              <a:t>Stabilized by 500 feet above touchdown elevation.</a:t>
            </a:r>
          </a:p>
          <a:p>
            <a:pPr lvl="1"/>
            <a:r>
              <a:rPr lang="en-US" altLang="en-US" dirty="0" smtClean="0">
                <a:ea typeface="ＭＳ Ｐゴシック" pitchFamily="34" charset="-128"/>
              </a:rPr>
              <a:t>On correct flight path</a:t>
            </a:r>
          </a:p>
          <a:p>
            <a:pPr lvl="2"/>
            <a:r>
              <a:rPr lang="en-US" altLang="en-US" dirty="0" smtClean="0">
                <a:ea typeface="ＭＳ Ｐゴシック" pitchFamily="34" charset="-128"/>
              </a:rPr>
              <a:t>Small corrections to maintain </a:t>
            </a:r>
          </a:p>
          <a:p>
            <a:pPr lvl="1"/>
            <a:r>
              <a:rPr lang="en-US" altLang="en-US" dirty="0" smtClean="0">
                <a:ea typeface="ＭＳ Ｐゴシック" pitchFamily="34" charset="-128"/>
              </a:rPr>
              <a:t>On speed</a:t>
            </a:r>
          </a:p>
          <a:p>
            <a:pPr lvl="2"/>
            <a:r>
              <a:rPr lang="en-US" altLang="en-US" dirty="0" smtClean="0">
                <a:ea typeface="ＭＳ Ｐゴシック" pitchFamily="34" charset="-128"/>
              </a:rPr>
              <a:t>Recommended approach speed</a:t>
            </a:r>
          </a:p>
          <a:p>
            <a:pPr lvl="3"/>
            <a:r>
              <a:rPr lang="en-US" altLang="en-US" dirty="0" smtClean="0">
                <a:ea typeface="ＭＳ Ｐゴシック" pitchFamily="34" charset="-128"/>
              </a:rPr>
              <a:t>+10/-5 Knots or MPH</a:t>
            </a:r>
          </a:p>
          <a:p>
            <a:pPr lvl="1"/>
            <a:r>
              <a:rPr lang="en-US" altLang="en-US" dirty="0" smtClean="0">
                <a:ea typeface="ＭＳ Ｐゴシック" pitchFamily="34" charset="-128"/>
              </a:rPr>
              <a:t>Descent</a:t>
            </a:r>
          </a:p>
          <a:p>
            <a:pPr lvl="2"/>
            <a:r>
              <a:rPr lang="en-US" altLang="en-US" dirty="0" smtClean="0">
                <a:ea typeface="ＭＳ Ｐゴシック" pitchFamily="34" charset="-128"/>
              </a:rPr>
              <a:t>On Glide Slope/VASI</a:t>
            </a:r>
          </a:p>
          <a:p>
            <a:pPr lvl="2"/>
            <a:r>
              <a:rPr lang="en-US" altLang="en-US" dirty="0" smtClean="0">
                <a:ea typeface="ＭＳ Ｐゴシック" pitchFamily="34" charset="-128"/>
              </a:rPr>
              <a:t>500 fpm or less</a:t>
            </a:r>
          </a:p>
          <a:p>
            <a:pPr lvl="1"/>
            <a:r>
              <a:rPr lang="en-US" altLang="en-US" dirty="0" smtClean="0">
                <a:ea typeface="ＭＳ Ｐゴシック" pitchFamily="34" charset="-128"/>
              </a:rPr>
              <a:t>In landing configuration</a:t>
            </a:r>
          </a:p>
          <a:p>
            <a:pPr lvl="1"/>
            <a:r>
              <a:rPr lang="en-US" altLang="en-US" dirty="0" smtClean="0">
                <a:ea typeface="ＭＳ Ｐゴシック" pitchFamily="34" charset="-128"/>
              </a:rPr>
              <a:t>Landing checklist complete</a:t>
            </a:r>
          </a:p>
        </p:txBody>
      </p:sp>
      <p:pic>
        <p:nvPicPr>
          <p:cNvPr id="12292"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591" y="2607013"/>
            <a:ext cx="3760714" cy="2818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429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Crosswind landing</a:t>
            </a:r>
            <a:endParaRPr lang="en-US" dirty="0"/>
          </a:p>
        </p:txBody>
      </p:sp>
      <p:pic>
        <p:nvPicPr>
          <p:cNvPr id="5" name="Content Placeholder 4">
            <a:extLst>
              <a:ext uri="{FF2B5EF4-FFF2-40B4-BE49-F238E27FC236}">
                <a16:creationId xmlns:a16="http://schemas.microsoft.com/office/drawing/2014/main" id="{75EB59ED-9986-DC43-A0F7-8AAC43D2300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308" t="19890" r="30741" b="15410"/>
          <a:stretch/>
        </p:blipFill>
        <p:spPr>
          <a:xfrm>
            <a:off x="6219825" y="1347746"/>
            <a:ext cx="5077409" cy="3845509"/>
          </a:xfrm>
          <a:prstGeom prst="rect">
            <a:avLst/>
          </a:prstGeom>
        </p:spPr>
      </p:pic>
      <p:sp>
        <p:nvSpPr>
          <p:cNvPr id="7" name="Content Placeholder 2"/>
          <p:cNvSpPr txBox="1">
            <a:spLocks/>
          </p:cNvSpPr>
          <p:nvPr/>
        </p:nvSpPr>
        <p:spPr bwMode="auto">
          <a:xfrm>
            <a:off x="674602" y="1027038"/>
            <a:ext cx="5545223" cy="416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Stabilized approach</a:t>
            </a:r>
          </a:p>
          <a:p>
            <a:pPr lvl="1"/>
            <a:r>
              <a:rPr lang="en-US" kern="0" dirty="0" smtClean="0"/>
              <a:t>On speed</a:t>
            </a:r>
          </a:p>
          <a:p>
            <a:pPr lvl="1"/>
            <a:r>
              <a:rPr lang="en-US" kern="0" dirty="0" smtClean="0"/>
              <a:t>On glideslope</a:t>
            </a:r>
          </a:p>
          <a:p>
            <a:r>
              <a:rPr lang="en-US" kern="0" dirty="0" smtClean="0"/>
              <a:t>Aligned with runway</a:t>
            </a:r>
          </a:p>
          <a:p>
            <a:pPr lvl="1"/>
            <a:r>
              <a:rPr lang="en-US" kern="0" dirty="0" smtClean="0"/>
              <a:t>Crab</a:t>
            </a:r>
          </a:p>
          <a:p>
            <a:pPr lvl="1"/>
            <a:r>
              <a:rPr lang="en-US" kern="0" dirty="0" smtClean="0"/>
              <a:t>Side slip</a:t>
            </a:r>
          </a:p>
          <a:p>
            <a:pPr marL="0" indent="0">
              <a:buNone/>
            </a:pPr>
            <a:r>
              <a:rPr lang="en-US" kern="0" dirty="0" smtClean="0"/>
              <a:t>	</a:t>
            </a:r>
          </a:p>
          <a:p>
            <a:endParaRPr lang="en-US" kern="0" dirty="0" smtClean="0"/>
          </a:p>
          <a:p>
            <a:endParaRPr lang="en-US" kern="0" dirty="0" smtClean="0"/>
          </a:p>
          <a:p>
            <a:endParaRPr lang="en-US" kern="0" dirty="0" smtClean="0"/>
          </a:p>
          <a:p>
            <a:pPr marL="0" indent="0">
              <a:buFontTx/>
              <a:buNone/>
            </a:pPr>
            <a:r>
              <a:rPr lang="en-US" kern="0" dirty="0" smtClean="0"/>
              <a:t>                              </a:t>
            </a:r>
            <a:endParaRPr lang="en-US" sz="1800" kern="0" dirty="0"/>
          </a:p>
        </p:txBody>
      </p:sp>
    </p:spTree>
    <p:extLst>
      <p:ext uri="{BB962C8B-B14F-4D97-AF65-F5344CB8AC3E}">
        <p14:creationId xmlns:p14="http://schemas.microsoft.com/office/powerpoint/2010/main" val="4212221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Tip No 1 – Be prepared to go around</a:t>
            </a:r>
            <a:endParaRPr lang="en-US" dirty="0"/>
          </a:p>
        </p:txBody>
      </p:sp>
      <p:sp>
        <p:nvSpPr>
          <p:cNvPr id="3" name="Content Placeholder 2"/>
          <p:cNvSpPr>
            <a:spLocks noGrp="1"/>
          </p:cNvSpPr>
          <p:nvPr>
            <p:ph idx="1"/>
          </p:nvPr>
        </p:nvSpPr>
        <p:spPr>
          <a:xfrm>
            <a:off x="674602" y="1092490"/>
            <a:ext cx="10733617" cy="4391025"/>
          </a:xfrm>
        </p:spPr>
        <p:txBody>
          <a:bodyPr/>
          <a:lstStyle/>
          <a:p>
            <a:r>
              <a:rPr lang="en-US" dirty="0" smtClean="0"/>
              <a:t>Brief your plan</a:t>
            </a:r>
          </a:p>
          <a:p>
            <a:pPr lvl="1"/>
            <a:r>
              <a:rPr lang="en-US" dirty="0" smtClean="0"/>
              <a:t>Including go-around and missed approach</a:t>
            </a:r>
          </a:p>
        </p:txBody>
      </p:sp>
      <p:pic>
        <p:nvPicPr>
          <p:cNvPr id="6" name="Picture 5" descr="Caught On Camera: Plane Makes Emergency Landing - NBC New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929" y="2601702"/>
            <a:ext cx="5123222" cy="2881813"/>
          </a:xfrm>
          <a:prstGeom prst="rect">
            <a:avLst/>
          </a:prstGeom>
        </p:spPr>
      </p:pic>
    </p:spTree>
    <p:extLst>
      <p:ext uri="{BB962C8B-B14F-4D97-AF65-F5344CB8AC3E}">
        <p14:creationId xmlns:p14="http://schemas.microsoft.com/office/powerpoint/2010/main" val="16846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Avoidance</a:t>
            </a:r>
            <a:endParaRPr lang="en-US" dirty="0"/>
          </a:p>
        </p:txBody>
      </p:sp>
      <p:sp>
        <p:nvSpPr>
          <p:cNvPr id="3" name="Content Placeholder 2"/>
          <p:cNvSpPr>
            <a:spLocks noGrp="1"/>
          </p:cNvSpPr>
          <p:nvPr>
            <p:ph idx="1"/>
          </p:nvPr>
        </p:nvSpPr>
        <p:spPr>
          <a:xfrm>
            <a:off x="660401" y="1158877"/>
            <a:ext cx="5403515" cy="3497011"/>
          </a:xfrm>
        </p:spPr>
        <p:txBody>
          <a:bodyPr/>
          <a:lstStyle/>
          <a:p>
            <a:r>
              <a:rPr lang="en-US" dirty="0"/>
              <a:t>At or near to non-towered </a:t>
            </a:r>
            <a:r>
              <a:rPr lang="en-US" dirty="0" smtClean="0"/>
              <a:t>airports</a:t>
            </a:r>
          </a:p>
          <a:p>
            <a:r>
              <a:rPr lang="en-US" dirty="0" smtClean="0"/>
              <a:t>Daylight</a:t>
            </a:r>
          </a:p>
          <a:p>
            <a:r>
              <a:rPr lang="en-US" dirty="0"/>
              <a:t>Good </a:t>
            </a:r>
            <a:r>
              <a:rPr lang="en-US" dirty="0" smtClean="0"/>
              <a:t>visibility</a:t>
            </a:r>
          </a:p>
          <a:p>
            <a:r>
              <a:rPr lang="en-US" dirty="0" smtClean="0"/>
              <a:t>Below 1,000 ft. AGL</a:t>
            </a:r>
          </a:p>
          <a:p>
            <a:r>
              <a:rPr lang="en-US" dirty="0" smtClean="0"/>
              <a:t>Aircraft traveling same direction</a:t>
            </a:r>
            <a:endParaRPr lang="en-US" dirty="0"/>
          </a:p>
        </p:txBody>
      </p:sp>
      <p:pic>
        <p:nvPicPr>
          <p:cNvPr id="5" name="Picture 4"/>
          <p:cNvPicPr>
            <a:picLocks noChangeAspect="1"/>
          </p:cNvPicPr>
          <p:nvPr/>
        </p:nvPicPr>
        <p:blipFill>
          <a:blip r:embed="rId3"/>
          <a:stretch>
            <a:fillRect/>
          </a:stretch>
        </p:blipFill>
        <p:spPr>
          <a:xfrm>
            <a:off x="7002133" y="954088"/>
            <a:ext cx="4324350" cy="4457700"/>
          </a:xfrm>
          <a:prstGeom prst="rect">
            <a:avLst/>
          </a:prstGeom>
        </p:spPr>
      </p:pic>
    </p:spTree>
    <p:extLst>
      <p:ext uri="{BB962C8B-B14F-4D97-AF65-F5344CB8AC3E}">
        <p14:creationId xmlns:p14="http://schemas.microsoft.com/office/powerpoint/2010/main" val="3757922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Avoidance</a:t>
            </a:r>
            <a:endParaRPr lang="en-US" dirty="0"/>
          </a:p>
        </p:txBody>
      </p:sp>
      <p:sp>
        <p:nvSpPr>
          <p:cNvPr id="3" name="Content Placeholder 2"/>
          <p:cNvSpPr>
            <a:spLocks noGrp="1"/>
          </p:cNvSpPr>
          <p:nvPr>
            <p:ph idx="1"/>
          </p:nvPr>
        </p:nvSpPr>
        <p:spPr>
          <a:xfrm>
            <a:off x="660401" y="1158877"/>
            <a:ext cx="5800064" cy="3860595"/>
          </a:xfrm>
        </p:spPr>
        <p:txBody>
          <a:bodyPr/>
          <a:lstStyle/>
          <a:p>
            <a:pPr marL="0" indent="0">
              <a:buNone/>
            </a:pPr>
            <a:r>
              <a:rPr lang="en-US" dirty="0" smtClean="0"/>
              <a:t>1.  Be predictable</a:t>
            </a:r>
          </a:p>
          <a:p>
            <a:pPr lvl="1"/>
            <a:r>
              <a:rPr lang="en-US" dirty="0" smtClean="0"/>
              <a:t>Fly published patterns</a:t>
            </a:r>
          </a:p>
          <a:p>
            <a:pPr lvl="1"/>
            <a:r>
              <a:rPr lang="en-US" dirty="0" smtClean="0"/>
              <a:t>Use standard entry/exit procedures</a:t>
            </a:r>
          </a:p>
          <a:p>
            <a:pPr marL="0" indent="0">
              <a:buNone/>
            </a:pPr>
            <a:r>
              <a:rPr lang="en-US" dirty="0" smtClean="0"/>
              <a:t>2.  Be aware</a:t>
            </a:r>
          </a:p>
          <a:p>
            <a:pPr lvl="1"/>
            <a:r>
              <a:rPr lang="en-US" dirty="0"/>
              <a:t>Look and listen for </a:t>
            </a:r>
            <a:r>
              <a:rPr lang="en-US" dirty="0" smtClean="0"/>
              <a:t>traffic</a:t>
            </a:r>
          </a:p>
          <a:p>
            <a:pPr lvl="2"/>
            <a:r>
              <a:rPr lang="en-US" dirty="0" smtClean="0"/>
              <a:t>Monitor instrument approach frequency</a:t>
            </a:r>
          </a:p>
          <a:p>
            <a:pPr marL="0" indent="0">
              <a:buNone/>
            </a:pPr>
            <a:r>
              <a:rPr lang="en-US" dirty="0" smtClean="0"/>
              <a:t>3. Be proactive</a:t>
            </a:r>
          </a:p>
          <a:p>
            <a:pPr lvl="1"/>
            <a:r>
              <a:rPr lang="en-US" dirty="0" smtClean="0"/>
              <a:t>Announce your position and intentions </a:t>
            </a:r>
          </a:p>
          <a:p>
            <a:pPr lvl="1"/>
            <a:endParaRPr lang="en-US" dirty="0" smtClean="0"/>
          </a:p>
        </p:txBody>
      </p:sp>
      <p:pic>
        <p:nvPicPr>
          <p:cNvPr id="5" name="Picture 4"/>
          <p:cNvPicPr>
            <a:picLocks noChangeAspect="1"/>
          </p:cNvPicPr>
          <p:nvPr/>
        </p:nvPicPr>
        <p:blipFill>
          <a:blip r:embed="rId3"/>
          <a:stretch>
            <a:fillRect/>
          </a:stretch>
        </p:blipFill>
        <p:spPr>
          <a:xfrm>
            <a:off x="7002133" y="954088"/>
            <a:ext cx="4324350" cy="4457700"/>
          </a:xfrm>
          <a:prstGeom prst="rect">
            <a:avLst/>
          </a:prstGeom>
        </p:spPr>
      </p:pic>
    </p:spTree>
    <p:extLst>
      <p:ext uri="{BB962C8B-B14F-4D97-AF65-F5344CB8AC3E}">
        <p14:creationId xmlns:p14="http://schemas.microsoft.com/office/powerpoint/2010/main" val="32411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Collision Avoidance</a:t>
            </a:r>
            <a:endParaRPr lang="en-US" dirty="0"/>
          </a:p>
        </p:txBody>
      </p:sp>
      <p:sp>
        <p:nvSpPr>
          <p:cNvPr id="3" name="Content Placeholder 2"/>
          <p:cNvSpPr>
            <a:spLocks noGrp="1"/>
          </p:cNvSpPr>
          <p:nvPr>
            <p:ph idx="1"/>
          </p:nvPr>
        </p:nvSpPr>
        <p:spPr>
          <a:xfrm>
            <a:off x="660400" y="1219200"/>
            <a:ext cx="6106159" cy="3800272"/>
          </a:xfrm>
        </p:spPr>
        <p:txBody>
          <a:bodyPr/>
          <a:lstStyle/>
          <a:p>
            <a:r>
              <a:rPr lang="en-US" dirty="0" smtClean="0"/>
              <a:t>Not all aircraft are equipped with ADS-B - Out</a:t>
            </a:r>
          </a:p>
          <a:p>
            <a:pPr lvl="1"/>
            <a:r>
              <a:rPr lang="en-US" dirty="0" smtClean="0"/>
              <a:t>Fewer aircraft are equipped with </a:t>
            </a:r>
            <a:br>
              <a:rPr lang="en-US" dirty="0" smtClean="0"/>
            </a:br>
            <a:r>
              <a:rPr lang="en-US" dirty="0" smtClean="0"/>
              <a:t>ADS-B – In</a:t>
            </a:r>
          </a:p>
          <a:p>
            <a:r>
              <a:rPr lang="en-US" dirty="0" smtClean="0"/>
              <a:t>We still need to look and listen for traffic.</a:t>
            </a:r>
          </a:p>
          <a:p>
            <a:pPr marL="0" indent="0">
              <a:buNone/>
            </a:pPr>
            <a:endParaRPr lang="en-US" dirty="0" smtClean="0"/>
          </a:p>
        </p:txBody>
      </p:sp>
      <p:pic>
        <p:nvPicPr>
          <p:cNvPr id="5" name="Picture 4"/>
          <p:cNvPicPr>
            <a:picLocks noChangeAspect="1"/>
          </p:cNvPicPr>
          <p:nvPr/>
        </p:nvPicPr>
        <p:blipFill>
          <a:blip r:embed="rId3"/>
          <a:stretch>
            <a:fillRect/>
          </a:stretch>
        </p:blipFill>
        <p:spPr>
          <a:xfrm>
            <a:off x="7002133" y="954088"/>
            <a:ext cx="4324350" cy="4457700"/>
          </a:xfrm>
          <a:prstGeom prst="rect">
            <a:avLst/>
          </a:prstGeom>
        </p:spPr>
      </p:pic>
    </p:spTree>
    <p:extLst>
      <p:ext uri="{BB962C8B-B14F-4D97-AF65-F5344CB8AC3E}">
        <p14:creationId xmlns:p14="http://schemas.microsoft.com/office/powerpoint/2010/main" val="17490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027037"/>
            <a:ext cx="10733617" cy="4391025"/>
          </a:xfrm>
        </p:spPr>
        <p:txBody>
          <a:bodyPr/>
          <a:lstStyle/>
          <a:p>
            <a:r>
              <a:rPr lang="en-US" dirty="0" smtClean="0"/>
              <a:t>Non-towered airport traffic pattern operations</a:t>
            </a:r>
          </a:p>
          <a:p>
            <a:r>
              <a:rPr lang="en-US" dirty="0" smtClean="0"/>
              <a:t>Take off and Landing Performance Prediction	</a:t>
            </a:r>
          </a:p>
          <a:p>
            <a:endParaRPr lang="en-US" dirty="0"/>
          </a:p>
          <a:p>
            <a:endParaRPr lang="en-US" dirty="0" smtClean="0"/>
          </a:p>
          <a:p>
            <a:endParaRPr lang="en-US" dirty="0"/>
          </a:p>
          <a:p>
            <a:pPr marL="0" indent="0">
              <a:buNone/>
            </a:pPr>
            <a:r>
              <a:rPr lang="en-US" dirty="0" smtClean="0"/>
              <a:t>                              </a:t>
            </a:r>
            <a:endParaRPr lang="en-US" sz="18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your shots</a:t>
            </a:r>
            <a:endParaRPr lang="en-US" dirty="0"/>
          </a:p>
        </p:txBody>
      </p:sp>
      <p:sp>
        <p:nvSpPr>
          <p:cNvPr id="3" name="Content Placeholder 2"/>
          <p:cNvSpPr>
            <a:spLocks noGrp="1"/>
          </p:cNvSpPr>
          <p:nvPr>
            <p:ph idx="1"/>
          </p:nvPr>
        </p:nvSpPr>
        <p:spPr>
          <a:xfrm>
            <a:off x="674602" y="1096646"/>
            <a:ext cx="10733617" cy="4391025"/>
          </a:xfrm>
        </p:spPr>
        <p:txBody>
          <a:bodyPr/>
          <a:lstStyle/>
          <a:p>
            <a:r>
              <a:rPr lang="en-US" dirty="0" smtClean="0"/>
              <a:t>Common Traffic Advisory Frequency (CTAF)</a:t>
            </a:r>
          </a:p>
          <a:p>
            <a:pPr lvl="1"/>
            <a:r>
              <a:rPr lang="en-US" dirty="0" smtClean="0"/>
              <a:t>Departing from active runway</a:t>
            </a:r>
          </a:p>
          <a:p>
            <a:pPr lvl="2"/>
            <a:r>
              <a:rPr lang="en-US" dirty="0" smtClean="0"/>
              <a:t>Leaving Pattern</a:t>
            </a:r>
          </a:p>
          <a:p>
            <a:pPr lvl="2"/>
            <a:r>
              <a:rPr lang="en-US" dirty="0" smtClean="0"/>
              <a:t>Remaining in Pattern (closed traffic)</a:t>
            </a:r>
          </a:p>
          <a:p>
            <a:pPr lvl="1"/>
            <a:r>
              <a:rPr lang="en-US" dirty="0" smtClean="0"/>
              <a:t>Turning Crosswind</a:t>
            </a:r>
          </a:p>
          <a:p>
            <a:pPr lvl="1"/>
            <a:r>
              <a:rPr lang="en-US" dirty="0" smtClean="0"/>
              <a:t>Turning Downwind</a:t>
            </a:r>
          </a:p>
          <a:p>
            <a:pPr lvl="1"/>
            <a:r>
              <a:rPr lang="en-US" dirty="0"/>
              <a:t>Turning Base </a:t>
            </a:r>
            <a:endParaRPr lang="en-US" dirty="0" smtClean="0"/>
          </a:p>
          <a:p>
            <a:pPr lvl="1"/>
            <a:r>
              <a:rPr lang="en-US" dirty="0"/>
              <a:t>Turning Final</a:t>
            </a:r>
            <a:endParaRPr lang="en-US" dirty="0" smtClean="0"/>
          </a:p>
          <a:p>
            <a:pPr lvl="2"/>
            <a:r>
              <a:rPr lang="en-US" dirty="0" smtClean="0"/>
              <a:t>Full stop, Touch &amp; Go, Stop &amp; Go</a:t>
            </a:r>
          </a:p>
          <a:p>
            <a:pPr lvl="1"/>
            <a:r>
              <a:rPr lang="en-US" dirty="0" smtClean="0"/>
              <a:t>Entering Pattern</a:t>
            </a:r>
            <a:endParaRPr lang="en-US" dirty="0"/>
          </a:p>
        </p:txBody>
      </p:sp>
      <p:pic>
        <p:nvPicPr>
          <p:cNvPr id="5" name="Picture 4"/>
          <p:cNvPicPr>
            <a:picLocks noChangeAspect="1"/>
          </p:cNvPicPr>
          <p:nvPr/>
        </p:nvPicPr>
        <p:blipFill>
          <a:blip r:embed="rId3"/>
          <a:stretch>
            <a:fillRect/>
          </a:stretch>
        </p:blipFill>
        <p:spPr>
          <a:xfrm>
            <a:off x="6844393" y="1734821"/>
            <a:ext cx="4686300" cy="37528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8221398" y="3187907"/>
            <a:ext cx="841919" cy="236611"/>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37407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off approach	</a:t>
            </a:r>
            <a:endParaRPr lang="en-US" dirty="0"/>
          </a:p>
        </p:txBody>
      </p:sp>
      <p:pic>
        <p:nvPicPr>
          <p:cNvPr id="5" name="Content Placeholder 4"/>
          <p:cNvPicPr>
            <a:picLocks noGrp="1" noChangeAspect="1"/>
          </p:cNvPicPr>
          <p:nvPr>
            <p:ph idx="1"/>
          </p:nvPr>
        </p:nvPicPr>
        <p:blipFill>
          <a:blip r:embed="rId3"/>
          <a:stretch>
            <a:fillRect/>
          </a:stretch>
        </p:blipFill>
        <p:spPr>
          <a:xfrm>
            <a:off x="1989073" y="1172845"/>
            <a:ext cx="8075741" cy="4391025"/>
          </a:xfrm>
          <a:prstGeom prst="rect">
            <a:avLst/>
          </a:prstGeom>
        </p:spPr>
      </p:pic>
      <p:sp>
        <p:nvSpPr>
          <p:cNvPr id="6" name="Flowchart: Or 5"/>
          <p:cNvSpPr/>
          <p:nvPr/>
        </p:nvSpPr>
        <p:spPr bwMode="auto">
          <a:xfrm flipV="1">
            <a:off x="5264738" y="1532969"/>
            <a:ext cx="327388" cy="230964"/>
          </a:xfrm>
          <a:prstGeom prst="flowChartOr">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Flowchart: Or 6"/>
          <p:cNvSpPr/>
          <p:nvPr/>
        </p:nvSpPr>
        <p:spPr bwMode="auto">
          <a:xfrm flipV="1">
            <a:off x="3620605" y="3587362"/>
            <a:ext cx="327388" cy="230964"/>
          </a:xfrm>
          <a:prstGeom prst="flowChartOr">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82206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 your horizons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016" y="1065129"/>
            <a:ext cx="5460341" cy="43910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841" y="1065129"/>
            <a:ext cx="5855489" cy="4388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4480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WINGS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208013" y="385356"/>
            <a:ext cx="101731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200" dirty="0">
                <a:hlinkClick r:id="rId5"/>
              </a:rPr>
              <a:t>https://</a:t>
            </a:r>
            <a:r>
              <a:rPr lang="en-US" sz="3200" dirty="0" smtClean="0">
                <a:hlinkClick r:id="rId5"/>
              </a:rPr>
              <a:t>www.wingsindustry.com/WINGS-Sweepstakes</a:t>
            </a:r>
            <a:r>
              <a:rPr lang="en-US" sz="3200" dirty="0" smtClean="0"/>
              <a:t> </a:t>
            </a:r>
            <a:endParaRPr lang="en-US" sz="900" b="1" dirty="0">
              <a:solidFill>
                <a:srgbClr val="C0C0C0"/>
              </a:solidFill>
            </a:endParaRPr>
          </a:p>
        </p:txBody>
      </p:sp>
      <p:pic>
        <p:nvPicPr>
          <p:cNvPr id="10" name="Picture 9"/>
          <p:cNvPicPr>
            <a:picLocks noChangeAspect="1"/>
          </p:cNvPicPr>
          <p:nvPr/>
        </p:nvPicPr>
        <p:blipFill>
          <a:blip r:embed="rId6"/>
          <a:stretch>
            <a:fillRect/>
          </a:stretch>
        </p:blipFill>
        <p:spPr>
          <a:xfrm>
            <a:off x="8335951" y="4193907"/>
            <a:ext cx="2855100" cy="1421261"/>
          </a:xfrm>
          <a:prstGeom prst="rect">
            <a:avLst/>
          </a:prstGeom>
        </p:spPr>
      </p:pic>
      <p:pic>
        <p:nvPicPr>
          <p:cNvPr id="1026" name="AC9DCF9F-B4D2-4354-AC5F-CCE040BFE497" descr="E5DA4827-9175-4651-984F-515325979C7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4301" y="1401485"/>
            <a:ext cx="24384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87488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6" name="Content Placeholder 5"/>
          <p:cNvSpPr>
            <a:spLocks noGrp="1"/>
          </p:cNvSpPr>
          <p:nvPr>
            <p:ph idx="1"/>
          </p:nvPr>
        </p:nvSpPr>
        <p:spPr>
          <a:xfrm>
            <a:off x="571501" y="1105791"/>
            <a:ext cx="6469380" cy="3999610"/>
          </a:xfrm>
        </p:spPr>
        <p:txBody>
          <a:bodyPr/>
          <a:lstStyle/>
          <a:p>
            <a:r>
              <a:rPr lang="en-US" dirty="0"/>
              <a:t>FAASafety.gov</a:t>
            </a:r>
          </a:p>
          <a:p>
            <a:pPr lvl="1"/>
            <a:r>
              <a:rPr lang="en-US" sz="1800" dirty="0"/>
              <a:t>Information and enrollment for </a:t>
            </a:r>
            <a:r>
              <a:rPr lang="en-US" sz="1800" b="1" i="1" dirty="0" smtClean="0"/>
              <a:t>WINGS</a:t>
            </a:r>
            <a:r>
              <a:rPr lang="en-US" sz="1800" i="1" dirty="0" smtClean="0"/>
              <a:t> </a:t>
            </a:r>
            <a:r>
              <a:rPr lang="en-US" sz="1800" dirty="0" smtClean="0"/>
              <a:t>Pilot </a:t>
            </a:r>
            <a:r>
              <a:rPr lang="en-US" sz="1800" dirty="0"/>
              <a:t>Proficiency </a:t>
            </a:r>
            <a:r>
              <a:rPr lang="en-US" sz="1800" dirty="0" smtClean="0"/>
              <a:t>Program</a:t>
            </a:r>
            <a:endParaRPr lang="en-US" dirty="0" smtClean="0"/>
          </a:p>
          <a:p>
            <a:r>
              <a:rPr lang="en-US" dirty="0" smtClean="0"/>
              <a:t>FAA-H-8083-3B </a:t>
            </a:r>
            <a:r>
              <a:rPr lang="en-US" i="1" dirty="0" smtClean="0"/>
              <a:t>Airplane Flying Handbook</a:t>
            </a:r>
          </a:p>
          <a:p>
            <a:pPr lvl="1"/>
            <a:r>
              <a:rPr lang="en-US" sz="1400" dirty="0" smtClean="0"/>
              <a:t>Chapter 7 – Airport Traffic Patterns</a:t>
            </a:r>
            <a:endParaRPr lang="en-US" sz="1400" dirty="0"/>
          </a:p>
          <a:p>
            <a:r>
              <a:rPr lang="en-US" dirty="0" smtClean="0"/>
              <a:t>FAA-H-8083-25B </a:t>
            </a:r>
            <a:r>
              <a:rPr lang="en-US" i="1" dirty="0" smtClean="0"/>
              <a:t>Pilot’s Handbook</a:t>
            </a:r>
            <a:br>
              <a:rPr lang="en-US" i="1" dirty="0" smtClean="0"/>
            </a:br>
            <a:r>
              <a:rPr lang="en-US" i="1" dirty="0" smtClean="0"/>
              <a:t>of Aeronautical Knowledge</a:t>
            </a:r>
          </a:p>
          <a:p>
            <a:pPr lvl="1"/>
            <a:r>
              <a:rPr lang="en-US" dirty="0" smtClean="0"/>
              <a:t>Chapter 14, pp 20 – Traffic Patterns</a:t>
            </a:r>
            <a:endParaRPr lang="en-US" dirty="0"/>
          </a:p>
          <a:p>
            <a:r>
              <a:rPr lang="en-US" sz="2600" dirty="0" smtClean="0"/>
              <a:t>AC 90-66B – Non-Towered Airport Operations</a:t>
            </a:r>
            <a:endParaRPr lang="en-US" sz="2600" dirty="0"/>
          </a:p>
          <a:p>
            <a:pPr marL="457200" lvl="1" indent="0">
              <a:buNone/>
            </a:pPr>
            <a:r>
              <a:rPr lang="en-US" sz="1600" dirty="0" smtClean="0"/>
              <a:t> </a:t>
            </a:r>
            <a:r>
              <a:rPr lang="en-US" sz="1400" dirty="0"/>
              <a:t>	</a:t>
            </a:r>
            <a:r>
              <a:rPr lang="en-US" sz="1400" dirty="0" smtClean="0"/>
              <a:t>	</a:t>
            </a:r>
            <a:endParaRPr lang="en-US" sz="1400" dirty="0"/>
          </a:p>
        </p:txBody>
      </p:sp>
      <p:pic>
        <p:nvPicPr>
          <p:cNvPr id="3" name="Picture 2"/>
          <p:cNvPicPr>
            <a:picLocks noChangeAspect="1"/>
          </p:cNvPicPr>
          <p:nvPr/>
        </p:nvPicPr>
        <p:blipFill>
          <a:blip r:embed="rId3"/>
          <a:stretch>
            <a:fillRect/>
          </a:stretch>
        </p:blipFill>
        <p:spPr>
          <a:xfrm rot="565011">
            <a:off x="8373992" y="1432560"/>
            <a:ext cx="2918387" cy="3787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2" name="Picture 11"/>
          <p:cNvPicPr>
            <a:picLocks noChangeAspect="1"/>
          </p:cNvPicPr>
          <p:nvPr/>
        </p:nvPicPr>
        <p:blipFill>
          <a:blip r:embed="rId6"/>
          <a:stretch>
            <a:fillRect/>
          </a:stretch>
        </p:blipFill>
        <p:spPr>
          <a:xfrm>
            <a:off x="9794631" y="3675185"/>
            <a:ext cx="2036838" cy="201369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32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 one of each on every flight</a:t>
            </a:r>
            <a:endParaRPr lang="en-US" dirty="0"/>
          </a:p>
        </p:txBody>
      </p:sp>
      <p:pic>
        <p:nvPicPr>
          <p:cNvPr id="5" name="Content Placeholder 4"/>
          <p:cNvPicPr>
            <a:picLocks noGrp="1" noChangeAspect="1"/>
          </p:cNvPicPr>
          <p:nvPr>
            <p:ph idx="1"/>
          </p:nvPr>
        </p:nvPicPr>
        <p:blipFill>
          <a:blip r:embed="rId3"/>
          <a:stretch>
            <a:fillRect/>
          </a:stretch>
        </p:blipFill>
        <p:spPr>
          <a:xfrm>
            <a:off x="5645361" y="1055914"/>
            <a:ext cx="5924507" cy="4505779"/>
          </a:xfrm>
          <a:prstGeom prst="rect">
            <a:avLst/>
          </a:prstGeom>
        </p:spPr>
      </p:pic>
      <p:sp>
        <p:nvSpPr>
          <p:cNvPr id="6" name="Content Placeholder 2"/>
          <p:cNvSpPr txBox="1">
            <a:spLocks/>
          </p:cNvSpPr>
          <p:nvPr/>
        </p:nvSpPr>
        <p:spPr bwMode="auto">
          <a:xfrm>
            <a:off x="674603" y="1027037"/>
            <a:ext cx="5051284"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Takeoff  =  14%</a:t>
            </a:r>
          </a:p>
          <a:p>
            <a:r>
              <a:rPr lang="en-US" kern="0" dirty="0" smtClean="0"/>
              <a:t>Landing =  31%</a:t>
            </a:r>
          </a:p>
          <a:p>
            <a:r>
              <a:rPr lang="en-US" kern="0" dirty="0" smtClean="0"/>
              <a:t>Total      =  45%	</a:t>
            </a:r>
          </a:p>
          <a:p>
            <a:endParaRPr lang="en-US" kern="0" dirty="0" smtClean="0"/>
          </a:p>
          <a:p>
            <a:endParaRPr lang="en-US" kern="0" dirty="0" smtClean="0"/>
          </a:p>
          <a:p>
            <a:endParaRPr lang="en-US" kern="0" dirty="0" smtClean="0"/>
          </a:p>
          <a:p>
            <a:pPr marL="0" indent="0">
              <a:buFontTx/>
              <a:buNone/>
            </a:pPr>
            <a:r>
              <a:rPr lang="en-US" kern="0" dirty="0" smtClean="0"/>
              <a:t>                              </a:t>
            </a:r>
            <a:endParaRPr lang="en-US" sz="1800" kern="0" dirty="0"/>
          </a:p>
        </p:txBody>
      </p:sp>
      <p:cxnSp>
        <p:nvCxnSpPr>
          <p:cNvPr id="7" name="Straight Connector 6"/>
          <p:cNvCxnSpPr/>
          <p:nvPr/>
        </p:nvCxnSpPr>
        <p:spPr bwMode="auto">
          <a:xfrm flipV="1">
            <a:off x="2899317" y="1984757"/>
            <a:ext cx="831987" cy="160"/>
          </a:xfrm>
          <a:prstGeom prst="line">
            <a:avLst/>
          </a:prstGeom>
          <a:ln w="50800">
            <a:solidFill>
              <a:schemeClr val="tx1"/>
            </a:solidFill>
          </a:ln>
          <a:extLst/>
        </p:spPr>
        <p:style>
          <a:lnRef idx="1">
            <a:schemeClr val="accent2"/>
          </a:lnRef>
          <a:fillRef idx="0">
            <a:schemeClr val="accent2"/>
          </a:fillRef>
          <a:effectRef idx="0">
            <a:schemeClr val="accent2"/>
          </a:effectRef>
          <a:fontRef idx="minor">
            <a:schemeClr val="tx1"/>
          </a:fontRef>
        </p:style>
      </p:cxnSp>
      <p:sp>
        <p:nvSpPr>
          <p:cNvPr id="12" name="Right Arrow 11"/>
          <p:cNvSpPr/>
          <p:nvPr/>
        </p:nvSpPr>
        <p:spPr bwMode="auto">
          <a:xfrm>
            <a:off x="5260820" y="2074127"/>
            <a:ext cx="959005" cy="323386"/>
          </a:xfrm>
          <a:prstGeom prst="rightArrow">
            <a:avLst/>
          </a:prstGeom>
          <a:solidFill>
            <a:srgbClr val="C0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Right Arrow 12"/>
          <p:cNvSpPr/>
          <p:nvPr/>
        </p:nvSpPr>
        <p:spPr bwMode="auto">
          <a:xfrm>
            <a:off x="5493354" y="1557884"/>
            <a:ext cx="959005" cy="323386"/>
          </a:xfrm>
          <a:prstGeom prst="rightArrow">
            <a:avLst/>
          </a:prstGeom>
          <a:solidFill>
            <a:srgbClr val="C0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1028" name="Picture 4" descr="File:Seal of the United States National Transportation Safety Board.sv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8364" y="2942637"/>
            <a:ext cx="2161906" cy="2161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9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July </a:t>
            </a:r>
          </a:p>
          <a:p>
            <a:r>
              <a:rPr lang="en-US" dirty="0" smtClean="0"/>
              <a:t>Takeoffs &amp; Landings</a:t>
            </a:r>
            <a:endParaRPr lang="en-US" i="1" dirty="0" smtClean="0"/>
          </a:p>
        </p:txBody>
      </p:sp>
    </p:spTree>
    <p:extLst>
      <p:ext uri="{BB962C8B-B14F-4D97-AF65-F5344CB8AC3E}">
        <p14:creationId xmlns:p14="http://schemas.microsoft.com/office/powerpoint/2010/main" val="16976138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 Accidents</a:t>
            </a:r>
            <a:endParaRPr lang="en-US" dirty="0"/>
          </a:p>
        </p:txBody>
      </p:sp>
      <p:pic>
        <p:nvPicPr>
          <p:cNvPr id="11" name="Content Placeholder 10"/>
          <p:cNvPicPr>
            <a:picLocks noGrp="1" noChangeAspect="1"/>
          </p:cNvPicPr>
          <p:nvPr>
            <p:ph idx="1"/>
          </p:nvPr>
        </p:nvPicPr>
        <p:blipFill>
          <a:blip r:embed="rId3"/>
          <a:stretch>
            <a:fillRect/>
          </a:stretch>
        </p:blipFill>
        <p:spPr>
          <a:xfrm>
            <a:off x="2167423" y="954088"/>
            <a:ext cx="7671882" cy="4615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4263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srcRect r="6103" b="9079"/>
          <a:stretch/>
        </p:blipFill>
        <p:spPr>
          <a:xfrm>
            <a:off x="1719382" y="538452"/>
            <a:ext cx="8699543" cy="5058784"/>
          </a:xfrm>
          <a:prstGeom prst="rect">
            <a:avLst/>
          </a:prstGeom>
        </p:spPr>
      </p:pic>
    </p:spTree>
    <p:extLst>
      <p:ext uri="{BB962C8B-B14F-4D97-AF65-F5344CB8AC3E}">
        <p14:creationId xmlns:p14="http://schemas.microsoft.com/office/powerpoint/2010/main" val="3962558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719382" y="538450"/>
            <a:ext cx="8699543" cy="5224359"/>
          </a:xfrm>
          <a:prstGeom prst="rect">
            <a:avLst/>
          </a:prstGeom>
        </p:spPr>
      </p:pic>
    </p:spTree>
    <p:extLst>
      <p:ext uri="{BB962C8B-B14F-4D97-AF65-F5344CB8AC3E}">
        <p14:creationId xmlns:p14="http://schemas.microsoft.com/office/powerpoint/2010/main" val="165389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719382" y="538451"/>
            <a:ext cx="8699543" cy="5224359"/>
          </a:xfrm>
          <a:prstGeom prst="rect">
            <a:avLst/>
          </a:prstGeom>
        </p:spPr>
      </p:pic>
    </p:spTree>
    <p:extLst>
      <p:ext uri="{BB962C8B-B14F-4D97-AF65-F5344CB8AC3E}">
        <p14:creationId xmlns:p14="http://schemas.microsoft.com/office/powerpoint/2010/main" val="2167622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719382" y="526127"/>
            <a:ext cx="8699543" cy="5224359"/>
          </a:xfrm>
          <a:prstGeom prst="rect">
            <a:avLst/>
          </a:prstGeom>
        </p:spPr>
      </p:pic>
    </p:spTree>
    <p:extLst>
      <p:ext uri="{BB962C8B-B14F-4D97-AF65-F5344CB8AC3E}">
        <p14:creationId xmlns:p14="http://schemas.microsoft.com/office/powerpoint/2010/main" val="16601002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HZmIyB5C"/>
  <p:tag name="ARTICULATE_PROJECT_OPEN" val="0"/>
  <p:tag name="ARTICULATE_SLIDE_COUNT" val="4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5YDFD77UPU3F-311-4614</_dlc_DocId>
    <_dlc_DocIdUrl xmlns="04289566-cf42-4ce7-aa7c-2469c3d4502e">
      <Url>https://avssp.faa.gov/avs/afsfaast/_layouts/15/DocIdRedir.aspx?ID=5YDFD77UPU3F-311-4614</Url>
      <Description>5YDFD77UPU3F-311-4614</Description>
    </_dlc_DocIdUrl>
    <IconOverlay xmlns="http://schemas.microsoft.com/sharepoint/v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0B80675E-01F7-49AA-B61E-EE85CFCAD03B}">
  <ds:schemaRefs>
    <ds:schemaRef ds:uri="http://purl.org/dc/elements/1.1/"/>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4.xml><?xml version="1.0" encoding="utf-8"?>
<ds:datastoreItem xmlns:ds="http://schemas.openxmlformats.org/officeDocument/2006/customXml" ds:itemID="{3D4C4B5E-6BAE-4466-A09A-C92995031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10977</TotalTime>
  <Words>5692</Words>
  <Application>Microsoft Office PowerPoint</Application>
  <PresentationFormat>Widescreen</PresentationFormat>
  <Paragraphs>537</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ＭＳ Ｐゴシック</vt:lpstr>
      <vt:lpstr>Arial</vt:lpstr>
      <vt:lpstr>Helvetica Neue Medium</vt:lpstr>
      <vt:lpstr>Times New Roman</vt:lpstr>
      <vt:lpstr>1_Custom Design</vt:lpstr>
      <vt:lpstr>The National FAA Safety Team Presents</vt:lpstr>
      <vt:lpstr>Welcome</vt:lpstr>
      <vt:lpstr>Overview  </vt:lpstr>
      <vt:lpstr>There’s one of each on every flight</vt:lpstr>
      <vt:lpstr>GA Accidents</vt:lpstr>
      <vt:lpstr>PowerPoint Presentation</vt:lpstr>
      <vt:lpstr>PowerPoint Presentation</vt:lpstr>
      <vt:lpstr>PowerPoint Presentation</vt:lpstr>
      <vt:lpstr>PowerPoint Presentation</vt:lpstr>
      <vt:lpstr>Pattern Precision</vt:lpstr>
      <vt:lpstr>Takeoff Tip No.5  - Know your airport</vt:lpstr>
      <vt:lpstr>Takeoff Tip No. 4 – Know your airplane</vt:lpstr>
      <vt:lpstr>Takeoff Tip No. 3 – Know yourself</vt:lpstr>
      <vt:lpstr>Takeoff Tip  No. 2 – Plan your takeoff</vt:lpstr>
      <vt:lpstr>First things first</vt:lpstr>
      <vt:lpstr>Takeoff calculations</vt:lpstr>
      <vt:lpstr>Takeoff Tip No. 1 – Brief your plan</vt:lpstr>
      <vt:lpstr>Landing Tips No. 5 – Know your airports (s)</vt:lpstr>
      <vt:lpstr>Landing Tip No. 4 – Know your airplane</vt:lpstr>
      <vt:lpstr>Landing Tip No. 3 – Fly the pattern</vt:lpstr>
      <vt:lpstr>Landing Tip  No. 2 – Fly a stabilized approach</vt:lpstr>
      <vt:lpstr>Get the picture</vt:lpstr>
      <vt:lpstr>Stabilized Approach Parameters - IFR</vt:lpstr>
      <vt:lpstr>Stabilized Approach Parameters - VFR</vt:lpstr>
      <vt:lpstr>Crosswind landing</vt:lpstr>
      <vt:lpstr>Landing Tip No 1 – Be prepared to go around</vt:lpstr>
      <vt:lpstr>Collision Avoidance</vt:lpstr>
      <vt:lpstr>Collision Avoidance</vt:lpstr>
      <vt:lpstr>More Collision Avoidance</vt:lpstr>
      <vt:lpstr>Call your shots</vt:lpstr>
      <vt:lpstr>Power off approach </vt:lpstr>
      <vt:lpstr>Expand your horizons</vt:lpstr>
      <vt:lpstr>Proficiency training works!</vt:lpstr>
      <vt:lpstr>Proficiency Training Works</vt:lpstr>
      <vt:lpstr>Why WINGS?</vt:lpstr>
      <vt:lpstr> </vt:lpstr>
      <vt:lpstr>References</vt:lpstr>
      <vt:lpstr>Safety Management Systems (SMS) Coming to General Aviation</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Tompkins, Craig (FAA)</cp:lastModifiedBy>
  <cp:revision>517</cp:revision>
  <dcterms:created xsi:type="dcterms:W3CDTF">2005-01-28T20:32:53Z</dcterms:created>
  <dcterms:modified xsi:type="dcterms:W3CDTF">2022-06-27T15:42:55Z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1b07b205-ca48-4f8c-8695-997b9284c8af</vt:lpwstr>
  </property>
  <property fmtid="{D5CDD505-2E9C-101B-9397-08002B2CF9AE}" pid="4" name="ArticulateGUID">
    <vt:lpwstr>1C7F1633-425C-4ECF-99DC-2F684A3DE629</vt:lpwstr>
  </property>
  <property fmtid="{D5CDD505-2E9C-101B-9397-08002B2CF9AE}" pid="5" name="ArticulatePath">
    <vt:lpwstr>https://avssp.faa.gov/avs/afsfaast/Approved%20Resources/NPP%20Resources/FY%202022%20NPP%20Resources/Operations/NPP%2014%20Topic%20of%20the%20Month/10%20-%20Jul%20Takeoff%20and%20Landing/22-10-Jul-TOM-T.O.%20and%20Ldg.-PPT%20Rev.%200</vt:lpwstr>
  </property>
</Properties>
</file>